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7"/>
  </p:notesMasterIdLst>
  <p:sldIdLst>
    <p:sldId id="256" r:id="rId2"/>
    <p:sldId id="257" r:id="rId3"/>
    <p:sldId id="260" r:id="rId4"/>
    <p:sldId id="258" r:id="rId5"/>
    <p:sldId id="300" r:id="rId6"/>
    <p:sldId id="259" r:id="rId7"/>
    <p:sldId id="261" r:id="rId8"/>
    <p:sldId id="273" r:id="rId9"/>
    <p:sldId id="280" r:id="rId10"/>
    <p:sldId id="264" r:id="rId11"/>
    <p:sldId id="262" r:id="rId12"/>
    <p:sldId id="263" r:id="rId13"/>
    <p:sldId id="274" r:id="rId14"/>
    <p:sldId id="266" r:id="rId15"/>
    <p:sldId id="265" r:id="rId16"/>
    <p:sldId id="275" r:id="rId17"/>
    <p:sldId id="276" r:id="rId18"/>
    <p:sldId id="277" r:id="rId19"/>
    <p:sldId id="278" r:id="rId20"/>
    <p:sldId id="267" r:id="rId21"/>
    <p:sldId id="279" r:id="rId22"/>
    <p:sldId id="268" r:id="rId23"/>
    <p:sldId id="269" r:id="rId24"/>
    <p:sldId id="285" r:id="rId25"/>
    <p:sldId id="270" r:id="rId26"/>
    <p:sldId id="286" r:id="rId27"/>
    <p:sldId id="272" r:id="rId28"/>
    <p:sldId id="281" r:id="rId29"/>
    <p:sldId id="282" r:id="rId30"/>
    <p:sldId id="283" r:id="rId31"/>
    <p:sldId id="271" r:id="rId32"/>
    <p:sldId id="284" r:id="rId33"/>
    <p:sldId id="287" r:id="rId34"/>
    <p:sldId id="289" r:id="rId35"/>
    <p:sldId id="290" r:id="rId36"/>
    <p:sldId id="291" r:id="rId37"/>
    <p:sldId id="292" r:id="rId38"/>
    <p:sldId id="299" r:id="rId39"/>
    <p:sldId id="301" r:id="rId40"/>
    <p:sldId id="302" r:id="rId41"/>
    <p:sldId id="303" r:id="rId42"/>
    <p:sldId id="312" r:id="rId43"/>
    <p:sldId id="293" r:id="rId44"/>
    <p:sldId id="304" r:id="rId45"/>
    <p:sldId id="294" r:id="rId46"/>
    <p:sldId id="305" r:id="rId47"/>
    <p:sldId id="314" r:id="rId48"/>
    <p:sldId id="295" r:id="rId49"/>
    <p:sldId id="296" r:id="rId50"/>
    <p:sldId id="297" r:id="rId51"/>
    <p:sldId id="298" r:id="rId52"/>
    <p:sldId id="307" r:id="rId53"/>
    <p:sldId id="311" r:id="rId54"/>
    <p:sldId id="306" r:id="rId55"/>
    <p:sldId id="310" r:id="rId56"/>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92"/>
    <p:restoredTop sz="77896"/>
  </p:normalViewPr>
  <p:slideViewPr>
    <p:cSldViewPr snapToGrid="0" snapToObjects="1">
      <p:cViewPr>
        <p:scale>
          <a:sx n="70" d="100"/>
          <a:sy n="70" d="100"/>
        </p:scale>
        <p:origin x="2664"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EFFA4D-7EA1-AB4E-9725-4A25902D6138}" type="doc">
      <dgm:prSet loTypeId="urn:microsoft.com/office/officeart/2005/8/layout/cycle5" loCatId="" qsTypeId="urn:microsoft.com/office/officeart/2005/8/quickstyle/simple4" qsCatId="simple" csTypeId="urn:microsoft.com/office/officeart/2005/8/colors/colorful3" csCatId="colorful" phldr="1"/>
      <dgm:spPr/>
      <dgm:t>
        <a:bodyPr/>
        <a:lstStyle/>
        <a:p>
          <a:endParaRPr lang="en-US"/>
        </a:p>
      </dgm:t>
    </dgm:pt>
    <dgm:pt modelId="{51A1BA06-2DC4-4A44-B5B8-9B380C3E83D8}">
      <dgm:prSet phldrT="[Text]"/>
      <dgm:spPr/>
      <dgm:t>
        <a:bodyPr/>
        <a:lstStyle/>
        <a:p>
          <a:r>
            <a:rPr lang="en-US" dirty="0" smtClean="0"/>
            <a:t>Foundations</a:t>
          </a:r>
          <a:endParaRPr lang="en-US" dirty="0"/>
        </a:p>
      </dgm:t>
    </dgm:pt>
    <dgm:pt modelId="{09CABE25-13F9-C94C-BB6B-64E2929D0E7C}" type="parTrans" cxnId="{9A65F777-AAD8-3C41-B1A1-36C872BC4751}">
      <dgm:prSet/>
      <dgm:spPr/>
      <dgm:t>
        <a:bodyPr/>
        <a:lstStyle/>
        <a:p>
          <a:endParaRPr lang="en-US"/>
        </a:p>
      </dgm:t>
    </dgm:pt>
    <dgm:pt modelId="{655915AF-826E-1843-8BA1-F83E26617C66}" type="sibTrans" cxnId="{9A65F777-AAD8-3C41-B1A1-36C872BC4751}">
      <dgm:prSet/>
      <dgm:spPr/>
      <dgm:t>
        <a:bodyPr/>
        <a:lstStyle/>
        <a:p>
          <a:endParaRPr lang="en-US"/>
        </a:p>
      </dgm:t>
    </dgm:pt>
    <dgm:pt modelId="{81967276-38D0-4E45-BDB4-96D405B3D8AA}">
      <dgm:prSet phldrT="[Text]"/>
      <dgm:spPr/>
      <dgm:t>
        <a:bodyPr/>
        <a:lstStyle/>
        <a:p>
          <a:r>
            <a:rPr lang="en-US" dirty="0" smtClean="0"/>
            <a:t>Infrastructure</a:t>
          </a:r>
          <a:endParaRPr lang="en-US" dirty="0"/>
        </a:p>
      </dgm:t>
    </dgm:pt>
    <dgm:pt modelId="{40D47E1C-04E5-834A-8CFA-0EC72666EAC1}" type="parTrans" cxnId="{D66AAEEF-2B10-9A45-B50B-222B7455FEA9}">
      <dgm:prSet/>
      <dgm:spPr/>
      <dgm:t>
        <a:bodyPr/>
        <a:lstStyle/>
        <a:p>
          <a:endParaRPr lang="en-US"/>
        </a:p>
      </dgm:t>
    </dgm:pt>
    <dgm:pt modelId="{A311F254-1F05-1745-9B0D-AB88A3A1E362}" type="sibTrans" cxnId="{D66AAEEF-2B10-9A45-B50B-222B7455FEA9}">
      <dgm:prSet/>
      <dgm:spPr/>
      <dgm:t>
        <a:bodyPr/>
        <a:lstStyle/>
        <a:p>
          <a:endParaRPr lang="en-US"/>
        </a:p>
      </dgm:t>
    </dgm:pt>
    <dgm:pt modelId="{6CE12310-1E65-7A42-95CF-6F8D8BF7B390}">
      <dgm:prSet phldrT="[Text]"/>
      <dgm:spPr/>
      <dgm:t>
        <a:bodyPr/>
        <a:lstStyle/>
        <a:p>
          <a:r>
            <a:rPr lang="en-US" dirty="0" smtClean="0"/>
            <a:t>Business Use</a:t>
          </a:r>
          <a:endParaRPr lang="en-US" dirty="0"/>
        </a:p>
      </dgm:t>
    </dgm:pt>
    <dgm:pt modelId="{A88649D8-EC75-6D48-97B6-8E9913E3DDAF}" type="parTrans" cxnId="{037F6CF4-B5F3-064D-BDC3-DC2F83E74B9D}">
      <dgm:prSet/>
      <dgm:spPr/>
      <dgm:t>
        <a:bodyPr/>
        <a:lstStyle/>
        <a:p>
          <a:endParaRPr lang="en-US"/>
        </a:p>
      </dgm:t>
    </dgm:pt>
    <dgm:pt modelId="{6D873180-A2D2-124E-97B4-A0351BB44D62}" type="sibTrans" cxnId="{037F6CF4-B5F3-064D-BDC3-DC2F83E74B9D}">
      <dgm:prSet/>
      <dgm:spPr/>
      <dgm:t>
        <a:bodyPr/>
        <a:lstStyle/>
        <a:p>
          <a:endParaRPr lang="en-US"/>
        </a:p>
      </dgm:t>
    </dgm:pt>
    <dgm:pt modelId="{CB827B21-D6B9-0641-9549-BA88725539AB}">
      <dgm:prSet phldrT="[Text]"/>
      <dgm:spPr/>
      <dgm:t>
        <a:bodyPr/>
        <a:lstStyle/>
        <a:p>
          <a:r>
            <a:rPr lang="en-US" dirty="0" smtClean="0"/>
            <a:t>Managerial and Social Issues</a:t>
          </a:r>
          <a:endParaRPr lang="en-US" dirty="0"/>
        </a:p>
      </dgm:t>
    </dgm:pt>
    <dgm:pt modelId="{D51B18D7-5542-834E-A795-CE27A21ED390}" type="parTrans" cxnId="{70E1F38A-F265-9E4E-B368-5181D602FC2A}">
      <dgm:prSet/>
      <dgm:spPr/>
      <dgm:t>
        <a:bodyPr/>
        <a:lstStyle/>
        <a:p>
          <a:endParaRPr lang="en-US"/>
        </a:p>
      </dgm:t>
    </dgm:pt>
    <dgm:pt modelId="{C275AC6B-C5AF-AA45-AC45-4A701F6539EF}" type="sibTrans" cxnId="{70E1F38A-F265-9E4E-B368-5181D602FC2A}">
      <dgm:prSet/>
      <dgm:spPr/>
      <dgm:t>
        <a:bodyPr/>
        <a:lstStyle/>
        <a:p>
          <a:endParaRPr lang="en-US"/>
        </a:p>
      </dgm:t>
    </dgm:pt>
    <dgm:pt modelId="{2D8C1DD2-6BB9-E949-8C7D-A826516157CD}">
      <dgm:prSet phldrT="[Text]"/>
      <dgm:spPr/>
      <dgm:t>
        <a:bodyPr/>
        <a:lstStyle/>
        <a:p>
          <a:r>
            <a:rPr lang="en-US" dirty="0" smtClean="0"/>
            <a:t>Building</a:t>
          </a:r>
          <a:endParaRPr lang="en-US" dirty="0"/>
        </a:p>
      </dgm:t>
    </dgm:pt>
    <dgm:pt modelId="{DACD0843-8C17-9148-8FC0-A7D98873D977}" type="parTrans" cxnId="{F0C9479C-0959-EF43-AC08-7E110C074C5E}">
      <dgm:prSet/>
      <dgm:spPr/>
      <dgm:t>
        <a:bodyPr/>
        <a:lstStyle/>
        <a:p>
          <a:endParaRPr lang="en-US"/>
        </a:p>
      </dgm:t>
    </dgm:pt>
    <dgm:pt modelId="{DFDFADAB-033E-0B48-B686-3AAEF8A2D2CD}" type="sibTrans" cxnId="{F0C9479C-0959-EF43-AC08-7E110C074C5E}">
      <dgm:prSet/>
      <dgm:spPr/>
      <dgm:t>
        <a:bodyPr/>
        <a:lstStyle/>
        <a:p>
          <a:endParaRPr lang="en-US"/>
        </a:p>
      </dgm:t>
    </dgm:pt>
    <dgm:pt modelId="{F396BF32-9D17-9F46-9FC1-F872A82D3AB6}" type="pres">
      <dgm:prSet presAssocID="{84EFFA4D-7EA1-AB4E-9725-4A25902D6138}" presName="cycle" presStyleCnt="0">
        <dgm:presLayoutVars>
          <dgm:dir/>
          <dgm:resizeHandles val="exact"/>
        </dgm:presLayoutVars>
      </dgm:prSet>
      <dgm:spPr/>
      <dgm:t>
        <a:bodyPr/>
        <a:lstStyle/>
        <a:p>
          <a:endParaRPr lang="en-US"/>
        </a:p>
      </dgm:t>
    </dgm:pt>
    <dgm:pt modelId="{DE8AC406-F06B-684F-B8AF-A4AC1F89E2C1}" type="pres">
      <dgm:prSet presAssocID="{51A1BA06-2DC4-4A44-B5B8-9B380C3E83D8}" presName="node" presStyleLbl="node1" presStyleIdx="0" presStyleCnt="5">
        <dgm:presLayoutVars>
          <dgm:bulletEnabled val="1"/>
        </dgm:presLayoutVars>
      </dgm:prSet>
      <dgm:spPr/>
      <dgm:t>
        <a:bodyPr/>
        <a:lstStyle/>
        <a:p>
          <a:endParaRPr lang="en-US"/>
        </a:p>
      </dgm:t>
    </dgm:pt>
    <dgm:pt modelId="{47C56014-28EE-CF4E-9666-CA71BEB3AF23}" type="pres">
      <dgm:prSet presAssocID="{51A1BA06-2DC4-4A44-B5B8-9B380C3E83D8}" presName="spNode" presStyleCnt="0"/>
      <dgm:spPr/>
    </dgm:pt>
    <dgm:pt modelId="{83654F16-D81B-9E47-BE73-9B00BF0FD5FD}" type="pres">
      <dgm:prSet presAssocID="{655915AF-826E-1843-8BA1-F83E26617C66}" presName="sibTrans" presStyleLbl="sibTrans1D1" presStyleIdx="0" presStyleCnt="5"/>
      <dgm:spPr/>
      <dgm:t>
        <a:bodyPr/>
        <a:lstStyle/>
        <a:p>
          <a:endParaRPr lang="en-US"/>
        </a:p>
      </dgm:t>
    </dgm:pt>
    <dgm:pt modelId="{BBA421F6-9D52-0844-BDC7-EA6222AB4055}" type="pres">
      <dgm:prSet presAssocID="{81967276-38D0-4E45-BDB4-96D405B3D8AA}" presName="node" presStyleLbl="node1" presStyleIdx="1" presStyleCnt="5">
        <dgm:presLayoutVars>
          <dgm:bulletEnabled val="1"/>
        </dgm:presLayoutVars>
      </dgm:prSet>
      <dgm:spPr/>
      <dgm:t>
        <a:bodyPr/>
        <a:lstStyle/>
        <a:p>
          <a:endParaRPr lang="en-US"/>
        </a:p>
      </dgm:t>
    </dgm:pt>
    <dgm:pt modelId="{1F03CE6E-1867-E24E-9CB6-D3EE9E50C137}" type="pres">
      <dgm:prSet presAssocID="{81967276-38D0-4E45-BDB4-96D405B3D8AA}" presName="spNode" presStyleCnt="0"/>
      <dgm:spPr/>
    </dgm:pt>
    <dgm:pt modelId="{37E9F7D5-5954-934E-A431-1DE961231688}" type="pres">
      <dgm:prSet presAssocID="{A311F254-1F05-1745-9B0D-AB88A3A1E362}" presName="sibTrans" presStyleLbl="sibTrans1D1" presStyleIdx="1" presStyleCnt="5"/>
      <dgm:spPr/>
      <dgm:t>
        <a:bodyPr/>
        <a:lstStyle/>
        <a:p>
          <a:endParaRPr lang="en-US"/>
        </a:p>
      </dgm:t>
    </dgm:pt>
    <dgm:pt modelId="{8E1312F6-C398-6A4C-AB77-6B4065206128}" type="pres">
      <dgm:prSet presAssocID="{6CE12310-1E65-7A42-95CF-6F8D8BF7B390}" presName="node" presStyleLbl="node1" presStyleIdx="2" presStyleCnt="5">
        <dgm:presLayoutVars>
          <dgm:bulletEnabled val="1"/>
        </dgm:presLayoutVars>
      </dgm:prSet>
      <dgm:spPr/>
      <dgm:t>
        <a:bodyPr/>
        <a:lstStyle/>
        <a:p>
          <a:endParaRPr lang="en-US"/>
        </a:p>
      </dgm:t>
    </dgm:pt>
    <dgm:pt modelId="{AFA3F68E-352A-3A4A-BD3A-D31D4AB3CD3A}" type="pres">
      <dgm:prSet presAssocID="{6CE12310-1E65-7A42-95CF-6F8D8BF7B390}" presName="spNode" presStyleCnt="0"/>
      <dgm:spPr/>
    </dgm:pt>
    <dgm:pt modelId="{573B5ACE-9856-7843-B417-37EB0F691A7E}" type="pres">
      <dgm:prSet presAssocID="{6D873180-A2D2-124E-97B4-A0351BB44D62}" presName="sibTrans" presStyleLbl="sibTrans1D1" presStyleIdx="2" presStyleCnt="5"/>
      <dgm:spPr/>
      <dgm:t>
        <a:bodyPr/>
        <a:lstStyle/>
        <a:p>
          <a:endParaRPr lang="en-US"/>
        </a:p>
      </dgm:t>
    </dgm:pt>
    <dgm:pt modelId="{1828EBC6-3A00-3646-B7DE-AABEE12077A8}" type="pres">
      <dgm:prSet presAssocID="{CB827B21-D6B9-0641-9549-BA88725539AB}" presName="node" presStyleLbl="node1" presStyleIdx="3" presStyleCnt="5">
        <dgm:presLayoutVars>
          <dgm:bulletEnabled val="1"/>
        </dgm:presLayoutVars>
      </dgm:prSet>
      <dgm:spPr/>
      <dgm:t>
        <a:bodyPr/>
        <a:lstStyle/>
        <a:p>
          <a:endParaRPr lang="en-US"/>
        </a:p>
      </dgm:t>
    </dgm:pt>
    <dgm:pt modelId="{08EE64D5-1BC3-B049-851D-F619C9FF02A8}" type="pres">
      <dgm:prSet presAssocID="{CB827B21-D6B9-0641-9549-BA88725539AB}" presName="spNode" presStyleCnt="0"/>
      <dgm:spPr/>
    </dgm:pt>
    <dgm:pt modelId="{C76A11DF-DE4A-8649-9652-FD527571B1F4}" type="pres">
      <dgm:prSet presAssocID="{C275AC6B-C5AF-AA45-AC45-4A701F6539EF}" presName="sibTrans" presStyleLbl="sibTrans1D1" presStyleIdx="3" presStyleCnt="5"/>
      <dgm:spPr/>
      <dgm:t>
        <a:bodyPr/>
        <a:lstStyle/>
        <a:p>
          <a:endParaRPr lang="en-US"/>
        </a:p>
      </dgm:t>
    </dgm:pt>
    <dgm:pt modelId="{7703B451-1C5F-CE43-AC7E-356AA06BC184}" type="pres">
      <dgm:prSet presAssocID="{2D8C1DD2-6BB9-E949-8C7D-A826516157CD}" presName="node" presStyleLbl="node1" presStyleIdx="4" presStyleCnt="5">
        <dgm:presLayoutVars>
          <dgm:bulletEnabled val="1"/>
        </dgm:presLayoutVars>
      </dgm:prSet>
      <dgm:spPr/>
      <dgm:t>
        <a:bodyPr/>
        <a:lstStyle/>
        <a:p>
          <a:endParaRPr lang="en-US"/>
        </a:p>
      </dgm:t>
    </dgm:pt>
    <dgm:pt modelId="{A65DECF1-73B2-CC4C-92B9-D522ACB0D3A2}" type="pres">
      <dgm:prSet presAssocID="{2D8C1DD2-6BB9-E949-8C7D-A826516157CD}" presName="spNode" presStyleCnt="0"/>
      <dgm:spPr/>
    </dgm:pt>
    <dgm:pt modelId="{D3F2F287-80FA-704D-8235-03CDCCAA17AD}" type="pres">
      <dgm:prSet presAssocID="{DFDFADAB-033E-0B48-B686-3AAEF8A2D2CD}" presName="sibTrans" presStyleLbl="sibTrans1D1" presStyleIdx="4" presStyleCnt="5"/>
      <dgm:spPr/>
      <dgm:t>
        <a:bodyPr/>
        <a:lstStyle/>
        <a:p>
          <a:endParaRPr lang="en-US"/>
        </a:p>
      </dgm:t>
    </dgm:pt>
  </dgm:ptLst>
  <dgm:cxnLst>
    <dgm:cxn modelId="{70E1F38A-F265-9E4E-B368-5181D602FC2A}" srcId="{84EFFA4D-7EA1-AB4E-9725-4A25902D6138}" destId="{CB827B21-D6B9-0641-9549-BA88725539AB}" srcOrd="3" destOrd="0" parTransId="{D51B18D7-5542-834E-A795-CE27A21ED390}" sibTransId="{C275AC6B-C5AF-AA45-AC45-4A701F6539EF}"/>
    <dgm:cxn modelId="{9A65F777-AAD8-3C41-B1A1-36C872BC4751}" srcId="{84EFFA4D-7EA1-AB4E-9725-4A25902D6138}" destId="{51A1BA06-2DC4-4A44-B5B8-9B380C3E83D8}" srcOrd="0" destOrd="0" parTransId="{09CABE25-13F9-C94C-BB6B-64E2929D0E7C}" sibTransId="{655915AF-826E-1843-8BA1-F83E26617C66}"/>
    <dgm:cxn modelId="{90093E7C-51D7-E244-B834-685C850CAA94}" type="presOf" srcId="{A311F254-1F05-1745-9B0D-AB88A3A1E362}" destId="{37E9F7D5-5954-934E-A431-1DE961231688}" srcOrd="0" destOrd="0" presId="urn:microsoft.com/office/officeart/2005/8/layout/cycle5"/>
    <dgm:cxn modelId="{225514EC-9D85-8A49-9C18-8927EA08B2AB}" type="presOf" srcId="{C275AC6B-C5AF-AA45-AC45-4A701F6539EF}" destId="{C76A11DF-DE4A-8649-9652-FD527571B1F4}" srcOrd="0" destOrd="0" presId="urn:microsoft.com/office/officeart/2005/8/layout/cycle5"/>
    <dgm:cxn modelId="{FE29CB85-B79E-5E4C-937D-472F8946A705}" type="presOf" srcId="{DFDFADAB-033E-0B48-B686-3AAEF8A2D2CD}" destId="{D3F2F287-80FA-704D-8235-03CDCCAA17AD}" srcOrd="0" destOrd="0" presId="urn:microsoft.com/office/officeart/2005/8/layout/cycle5"/>
    <dgm:cxn modelId="{803DE706-36C5-7E40-91A4-DFC53633B40A}" type="presOf" srcId="{CB827B21-D6B9-0641-9549-BA88725539AB}" destId="{1828EBC6-3A00-3646-B7DE-AABEE12077A8}" srcOrd="0" destOrd="0" presId="urn:microsoft.com/office/officeart/2005/8/layout/cycle5"/>
    <dgm:cxn modelId="{A2E7AFAF-80E4-FC48-8DDC-37467CA220F0}" type="presOf" srcId="{2D8C1DD2-6BB9-E949-8C7D-A826516157CD}" destId="{7703B451-1C5F-CE43-AC7E-356AA06BC184}" srcOrd="0" destOrd="0" presId="urn:microsoft.com/office/officeart/2005/8/layout/cycle5"/>
    <dgm:cxn modelId="{3DD7D1BB-7F73-B041-8E4E-08146829D4D5}" type="presOf" srcId="{655915AF-826E-1843-8BA1-F83E26617C66}" destId="{83654F16-D81B-9E47-BE73-9B00BF0FD5FD}" srcOrd="0" destOrd="0" presId="urn:microsoft.com/office/officeart/2005/8/layout/cycle5"/>
    <dgm:cxn modelId="{DE4616DE-84DE-FA42-BC1C-FE23E8ABCD3D}" type="presOf" srcId="{84EFFA4D-7EA1-AB4E-9725-4A25902D6138}" destId="{F396BF32-9D17-9F46-9FC1-F872A82D3AB6}" srcOrd="0" destOrd="0" presId="urn:microsoft.com/office/officeart/2005/8/layout/cycle5"/>
    <dgm:cxn modelId="{0DC3F808-12C3-A645-A513-FC62C0A38598}" type="presOf" srcId="{6D873180-A2D2-124E-97B4-A0351BB44D62}" destId="{573B5ACE-9856-7843-B417-37EB0F691A7E}" srcOrd="0" destOrd="0" presId="urn:microsoft.com/office/officeart/2005/8/layout/cycle5"/>
    <dgm:cxn modelId="{F0C9479C-0959-EF43-AC08-7E110C074C5E}" srcId="{84EFFA4D-7EA1-AB4E-9725-4A25902D6138}" destId="{2D8C1DD2-6BB9-E949-8C7D-A826516157CD}" srcOrd="4" destOrd="0" parTransId="{DACD0843-8C17-9148-8FC0-A7D98873D977}" sibTransId="{DFDFADAB-033E-0B48-B686-3AAEF8A2D2CD}"/>
    <dgm:cxn modelId="{48C3161D-F52C-F841-AFE5-3F8B7BC336CD}" type="presOf" srcId="{81967276-38D0-4E45-BDB4-96D405B3D8AA}" destId="{BBA421F6-9D52-0844-BDC7-EA6222AB4055}" srcOrd="0" destOrd="0" presId="urn:microsoft.com/office/officeart/2005/8/layout/cycle5"/>
    <dgm:cxn modelId="{D66AAEEF-2B10-9A45-B50B-222B7455FEA9}" srcId="{84EFFA4D-7EA1-AB4E-9725-4A25902D6138}" destId="{81967276-38D0-4E45-BDB4-96D405B3D8AA}" srcOrd="1" destOrd="0" parTransId="{40D47E1C-04E5-834A-8CFA-0EC72666EAC1}" sibTransId="{A311F254-1F05-1745-9B0D-AB88A3A1E362}"/>
    <dgm:cxn modelId="{AF54BE37-456C-C748-8D81-1C1576AA6F3C}" type="presOf" srcId="{6CE12310-1E65-7A42-95CF-6F8D8BF7B390}" destId="{8E1312F6-C398-6A4C-AB77-6B4065206128}" srcOrd="0" destOrd="0" presId="urn:microsoft.com/office/officeart/2005/8/layout/cycle5"/>
    <dgm:cxn modelId="{AD75835D-CE22-8A49-9832-F93AF922A768}" type="presOf" srcId="{51A1BA06-2DC4-4A44-B5B8-9B380C3E83D8}" destId="{DE8AC406-F06B-684F-B8AF-A4AC1F89E2C1}" srcOrd="0" destOrd="0" presId="urn:microsoft.com/office/officeart/2005/8/layout/cycle5"/>
    <dgm:cxn modelId="{037F6CF4-B5F3-064D-BDC3-DC2F83E74B9D}" srcId="{84EFFA4D-7EA1-AB4E-9725-4A25902D6138}" destId="{6CE12310-1E65-7A42-95CF-6F8D8BF7B390}" srcOrd="2" destOrd="0" parTransId="{A88649D8-EC75-6D48-97B6-8E9913E3DDAF}" sibTransId="{6D873180-A2D2-124E-97B4-A0351BB44D62}"/>
    <dgm:cxn modelId="{03D4E415-D05A-7B40-AEE8-B2BDA6360CEA}" type="presParOf" srcId="{F396BF32-9D17-9F46-9FC1-F872A82D3AB6}" destId="{DE8AC406-F06B-684F-B8AF-A4AC1F89E2C1}" srcOrd="0" destOrd="0" presId="urn:microsoft.com/office/officeart/2005/8/layout/cycle5"/>
    <dgm:cxn modelId="{7415D576-0F9B-6A44-B67B-4DF3F853CB3A}" type="presParOf" srcId="{F396BF32-9D17-9F46-9FC1-F872A82D3AB6}" destId="{47C56014-28EE-CF4E-9666-CA71BEB3AF23}" srcOrd="1" destOrd="0" presId="urn:microsoft.com/office/officeart/2005/8/layout/cycle5"/>
    <dgm:cxn modelId="{C465AD9B-C618-A344-BFDD-8D26E853A43B}" type="presParOf" srcId="{F396BF32-9D17-9F46-9FC1-F872A82D3AB6}" destId="{83654F16-D81B-9E47-BE73-9B00BF0FD5FD}" srcOrd="2" destOrd="0" presId="urn:microsoft.com/office/officeart/2005/8/layout/cycle5"/>
    <dgm:cxn modelId="{4EFA1EC7-3A7C-0A42-835F-E6818806D385}" type="presParOf" srcId="{F396BF32-9D17-9F46-9FC1-F872A82D3AB6}" destId="{BBA421F6-9D52-0844-BDC7-EA6222AB4055}" srcOrd="3" destOrd="0" presId="urn:microsoft.com/office/officeart/2005/8/layout/cycle5"/>
    <dgm:cxn modelId="{C371F1CB-7A2E-DD45-9862-DDC6D2974AE1}" type="presParOf" srcId="{F396BF32-9D17-9F46-9FC1-F872A82D3AB6}" destId="{1F03CE6E-1867-E24E-9CB6-D3EE9E50C137}" srcOrd="4" destOrd="0" presId="urn:microsoft.com/office/officeart/2005/8/layout/cycle5"/>
    <dgm:cxn modelId="{5AED438A-F720-D641-9391-137E08A06DB9}" type="presParOf" srcId="{F396BF32-9D17-9F46-9FC1-F872A82D3AB6}" destId="{37E9F7D5-5954-934E-A431-1DE961231688}" srcOrd="5" destOrd="0" presId="urn:microsoft.com/office/officeart/2005/8/layout/cycle5"/>
    <dgm:cxn modelId="{8C7F407D-BA0A-5040-BD66-F75F38DB6247}" type="presParOf" srcId="{F396BF32-9D17-9F46-9FC1-F872A82D3AB6}" destId="{8E1312F6-C398-6A4C-AB77-6B4065206128}" srcOrd="6" destOrd="0" presId="urn:microsoft.com/office/officeart/2005/8/layout/cycle5"/>
    <dgm:cxn modelId="{AFDB49A2-BA6D-D048-9B60-27555DDFB983}" type="presParOf" srcId="{F396BF32-9D17-9F46-9FC1-F872A82D3AB6}" destId="{AFA3F68E-352A-3A4A-BD3A-D31D4AB3CD3A}" srcOrd="7" destOrd="0" presId="urn:microsoft.com/office/officeart/2005/8/layout/cycle5"/>
    <dgm:cxn modelId="{3771FAAC-4694-594C-B9FF-4ECF56700C7B}" type="presParOf" srcId="{F396BF32-9D17-9F46-9FC1-F872A82D3AB6}" destId="{573B5ACE-9856-7843-B417-37EB0F691A7E}" srcOrd="8" destOrd="0" presId="urn:microsoft.com/office/officeart/2005/8/layout/cycle5"/>
    <dgm:cxn modelId="{AA36AA0A-2E67-DA4A-84B5-CECDBA0D5EDA}" type="presParOf" srcId="{F396BF32-9D17-9F46-9FC1-F872A82D3AB6}" destId="{1828EBC6-3A00-3646-B7DE-AABEE12077A8}" srcOrd="9" destOrd="0" presId="urn:microsoft.com/office/officeart/2005/8/layout/cycle5"/>
    <dgm:cxn modelId="{3C0917E1-2E46-3A4B-9136-2001F2ACAC91}" type="presParOf" srcId="{F396BF32-9D17-9F46-9FC1-F872A82D3AB6}" destId="{08EE64D5-1BC3-B049-851D-F619C9FF02A8}" srcOrd="10" destOrd="0" presId="urn:microsoft.com/office/officeart/2005/8/layout/cycle5"/>
    <dgm:cxn modelId="{EA62CD1C-3D08-9349-8795-D972D24AA0E2}" type="presParOf" srcId="{F396BF32-9D17-9F46-9FC1-F872A82D3AB6}" destId="{C76A11DF-DE4A-8649-9652-FD527571B1F4}" srcOrd="11" destOrd="0" presId="urn:microsoft.com/office/officeart/2005/8/layout/cycle5"/>
    <dgm:cxn modelId="{F3B89ECA-C1DE-3D4C-995A-16827EC97427}" type="presParOf" srcId="{F396BF32-9D17-9F46-9FC1-F872A82D3AB6}" destId="{7703B451-1C5F-CE43-AC7E-356AA06BC184}" srcOrd="12" destOrd="0" presId="urn:microsoft.com/office/officeart/2005/8/layout/cycle5"/>
    <dgm:cxn modelId="{A6B2407C-42F7-9941-9472-7A97137051A9}" type="presParOf" srcId="{F396BF32-9D17-9F46-9FC1-F872A82D3AB6}" destId="{A65DECF1-73B2-CC4C-92B9-D522ACB0D3A2}" srcOrd="13" destOrd="0" presId="urn:microsoft.com/office/officeart/2005/8/layout/cycle5"/>
    <dgm:cxn modelId="{5C8BD5EB-008B-AF4A-9D13-ED18A44BB122}" type="presParOf" srcId="{F396BF32-9D17-9F46-9FC1-F872A82D3AB6}" destId="{D3F2F287-80FA-704D-8235-03CDCCAA17AD}"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AC406-F06B-684F-B8AF-A4AC1F89E2C1}">
      <dsp:nvSpPr>
        <dsp:cNvPr id="0" name=""/>
        <dsp:cNvSpPr/>
      </dsp:nvSpPr>
      <dsp:spPr>
        <a:xfrm>
          <a:off x="2380505" y="2370"/>
          <a:ext cx="1334988" cy="867742"/>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Foundations</a:t>
          </a:r>
          <a:endParaRPr lang="en-US" sz="1500" kern="1200" dirty="0"/>
        </a:p>
      </dsp:txBody>
      <dsp:txXfrm>
        <a:off x="2422865" y="44730"/>
        <a:ext cx="1250268" cy="783022"/>
      </dsp:txXfrm>
    </dsp:sp>
    <dsp:sp modelId="{83654F16-D81B-9E47-BE73-9B00BF0FD5FD}">
      <dsp:nvSpPr>
        <dsp:cNvPr id="0" name=""/>
        <dsp:cNvSpPr/>
      </dsp:nvSpPr>
      <dsp:spPr>
        <a:xfrm>
          <a:off x="1315405" y="436241"/>
          <a:ext cx="3465188" cy="3465188"/>
        </a:xfrm>
        <a:custGeom>
          <a:avLst/>
          <a:gdLst/>
          <a:ahLst/>
          <a:cxnLst/>
          <a:rect l="0" t="0" r="0" b="0"/>
          <a:pathLst>
            <a:path>
              <a:moveTo>
                <a:pt x="2578672" y="220630"/>
              </a:moveTo>
              <a:arcTo wR="1732594" hR="1732594" stAng="17953853" swAng="1210876"/>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BA421F6-9D52-0844-BDC7-EA6222AB4055}">
      <dsp:nvSpPr>
        <dsp:cNvPr id="0" name=""/>
        <dsp:cNvSpPr/>
      </dsp:nvSpPr>
      <dsp:spPr>
        <a:xfrm>
          <a:off x="4028301" y="1199563"/>
          <a:ext cx="1334988" cy="867742"/>
        </a:xfrm>
        <a:prstGeom prst="roundRect">
          <a:avLst/>
        </a:prstGeom>
        <a:gradFill rotWithShape="0">
          <a:gsLst>
            <a:gs pos="0">
              <a:schemeClr val="accent3">
                <a:hueOff val="677650"/>
                <a:satOff val="25000"/>
                <a:lumOff val="-3676"/>
                <a:alphaOff val="0"/>
                <a:satMod val="103000"/>
                <a:lumMod val="102000"/>
                <a:tint val="94000"/>
              </a:schemeClr>
            </a:gs>
            <a:gs pos="50000">
              <a:schemeClr val="accent3">
                <a:hueOff val="677650"/>
                <a:satOff val="25000"/>
                <a:lumOff val="-3676"/>
                <a:alphaOff val="0"/>
                <a:satMod val="110000"/>
                <a:lumMod val="100000"/>
                <a:shade val="100000"/>
              </a:schemeClr>
            </a:gs>
            <a:gs pos="100000">
              <a:schemeClr val="accent3">
                <a:hueOff val="677650"/>
                <a:satOff val="25000"/>
                <a:lumOff val="-36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Infrastructure</a:t>
          </a:r>
          <a:endParaRPr lang="en-US" sz="1500" kern="1200" dirty="0"/>
        </a:p>
      </dsp:txBody>
      <dsp:txXfrm>
        <a:off x="4070661" y="1241923"/>
        <a:ext cx="1250268" cy="783022"/>
      </dsp:txXfrm>
    </dsp:sp>
    <dsp:sp modelId="{37E9F7D5-5954-934E-A431-1DE961231688}">
      <dsp:nvSpPr>
        <dsp:cNvPr id="0" name=""/>
        <dsp:cNvSpPr/>
      </dsp:nvSpPr>
      <dsp:spPr>
        <a:xfrm>
          <a:off x="1315405" y="436241"/>
          <a:ext cx="3465188" cy="3465188"/>
        </a:xfrm>
        <a:custGeom>
          <a:avLst/>
          <a:gdLst/>
          <a:ahLst/>
          <a:cxnLst/>
          <a:rect l="0" t="0" r="0" b="0"/>
          <a:pathLst>
            <a:path>
              <a:moveTo>
                <a:pt x="3461025" y="1852639"/>
              </a:moveTo>
              <a:arcTo wR="1732594" hR="1732594" stAng="21838381" swAng="1359213"/>
            </a:path>
          </a:pathLst>
        </a:custGeom>
        <a:noFill/>
        <a:ln w="6350" cap="flat" cmpd="sng" algn="ctr">
          <a:solidFill>
            <a:schemeClr val="accent3">
              <a:hueOff val="677650"/>
              <a:satOff val="25000"/>
              <a:lumOff val="-36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E1312F6-C398-6A4C-AB77-6B4065206128}">
      <dsp:nvSpPr>
        <dsp:cNvPr id="0" name=""/>
        <dsp:cNvSpPr/>
      </dsp:nvSpPr>
      <dsp:spPr>
        <a:xfrm>
          <a:off x="3398899" y="3136663"/>
          <a:ext cx="1334988" cy="867742"/>
        </a:xfrm>
        <a:prstGeom prst="roundRect">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Business Use</a:t>
          </a:r>
          <a:endParaRPr lang="en-US" sz="1500" kern="1200" dirty="0"/>
        </a:p>
      </dsp:txBody>
      <dsp:txXfrm>
        <a:off x="3441259" y="3179023"/>
        <a:ext cx="1250268" cy="783022"/>
      </dsp:txXfrm>
    </dsp:sp>
    <dsp:sp modelId="{573B5ACE-9856-7843-B417-37EB0F691A7E}">
      <dsp:nvSpPr>
        <dsp:cNvPr id="0" name=""/>
        <dsp:cNvSpPr/>
      </dsp:nvSpPr>
      <dsp:spPr>
        <a:xfrm>
          <a:off x="1315405" y="436241"/>
          <a:ext cx="3465188" cy="3465188"/>
        </a:xfrm>
        <a:custGeom>
          <a:avLst/>
          <a:gdLst/>
          <a:ahLst/>
          <a:cxnLst/>
          <a:rect l="0" t="0" r="0" b="0"/>
          <a:pathLst>
            <a:path>
              <a:moveTo>
                <a:pt x="1945042" y="3452114"/>
              </a:moveTo>
              <a:arcTo wR="1732594" hR="1732594" stAng="4977406" swAng="845189"/>
            </a:path>
          </a:pathLst>
        </a:custGeom>
        <a:noFill/>
        <a:ln w="6350" cap="flat" cmpd="sng" algn="ctr">
          <a:solidFill>
            <a:schemeClr val="accent3">
              <a:hueOff val="1355300"/>
              <a:satOff val="50000"/>
              <a:lumOff val="-735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828EBC6-3A00-3646-B7DE-AABEE12077A8}">
      <dsp:nvSpPr>
        <dsp:cNvPr id="0" name=""/>
        <dsp:cNvSpPr/>
      </dsp:nvSpPr>
      <dsp:spPr>
        <a:xfrm>
          <a:off x="1362112" y="3136663"/>
          <a:ext cx="1334988" cy="867742"/>
        </a:xfrm>
        <a:prstGeom prst="roundRect">
          <a:avLst/>
        </a:prstGeom>
        <a:gradFill rotWithShape="0">
          <a:gsLst>
            <a:gs pos="0">
              <a:schemeClr val="accent3">
                <a:hueOff val="2032949"/>
                <a:satOff val="75000"/>
                <a:lumOff val="-11029"/>
                <a:alphaOff val="0"/>
                <a:satMod val="103000"/>
                <a:lumMod val="102000"/>
                <a:tint val="94000"/>
              </a:schemeClr>
            </a:gs>
            <a:gs pos="50000">
              <a:schemeClr val="accent3">
                <a:hueOff val="2032949"/>
                <a:satOff val="75000"/>
                <a:lumOff val="-11029"/>
                <a:alphaOff val="0"/>
                <a:satMod val="110000"/>
                <a:lumMod val="100000"/>
                <a:shade val="100000"/>
              </a:schemeClr>
            </a:gs>
            <a:gs pos="100000">
              <a:schemeClr val="accent3">
                <a:hueOff val="2032949"/>
                <a:satOff val="75000"/>
                <a:lumOff val="-1102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Managerial and Social Issues</a:t>
          </a:r>
          <a:endParaRPr lang="en-US" sz="1500" kern="1200" dirty="0"/>
        </a:p>
      </dsp:txBody>
      <dsp:txXfrm>
        <a:off x="1404472" y="3179023"/>
        <a:ext cx="1250268" cy="783022"/>
      </dsp:txXfrm>
    </dsp:sp>
    <dsp:sp modelId="{C76A11DF-DE4A-8649-9652-FD527571B1F4}">
      <dsp:nvSpPr>
        <dsp:cNvPr id="0" name=""/>
        <dsp:cNvSpPr/>
      </dsp:nvSpPr>
      <dsp:spPr>
        <a:xfrm>
          <a:off x="1315405" y="436241"/>
          <a:ext cx="3465188" cy="3465188"/>
        </a:xfrm>
        <a:custGeom>
          <a:avLst/>
          <a:gdLst/>
          <a:ahLst/>
          <a:cxnLst/>
          <a:rect l="0" t="0" r="0" b="0"/>
          <a:pathLst>
            <a:path>
              <a:moveTo>
                <a:pt x="183747" y="2509097"/>
              </a:moveTo>
              <a:arcTo wR="1732594" hR="1732594" stAng="9202406" swAng="1359213"/>
            </a:path>
          </a:pathLst>
        </a:custGeom>
        <a:noFill/>
        <a:ln w="6350" cap="flat" cmpd="sng" algn="ctr">
          <a:solidFill>
            <a:schemeClr val="accent3">
              <a:hueOff val="2032949"/>
              <a:satOff val="75000"/>
              <a:lumOff val="-1102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703B451-1C5F-CE43-AC7E-356AA06BC184}">
      <dsp:nvSpPr>
        <dsp:cNvPr id="0" name=""/>
        <dsp:cNvSpPr/>
      </dsp:nvSpPr>
      <dsp:spPr>
        <a:xfrm>
          <a:off x="732710" y="1199563"/>
          <a:ext cx="1334988" cy="867742"/>
        </a:xfrm>
        <a:prstGeom prst="roundRect">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Building</a:t>
          </a:r>
          <a:endParaRPr lang="en-US" sz="1500" kern="1200" dirty="0"/>
        </a:p>
      </dsp:txBody>
      <dsp:txXfrm>
        <a:off x="775070" y="1241923"/>
        <a:ext cx="1250268" cy="783022"/>
      </dsp:txXfrm>
    </dsp:sp>
    <dsp:sp modelId="{D3F2F287-80FA-704D-8235-03CDCCAA17AD}">
      <dsp:nvSpPr>
        <dsp:cNvPr id="0" name=""/>
        <dsp:cNvSpPr/>
      </dsp:nvSpPr>
      <dsp:spPr>
        <a:xfrm>
          <a:off x="1315405" y="436241"/>
          <a:ext cx="3465188" cy="3465188"/>
        </a:xfrm>
        <a:custGeom>
          <a:avLst/>
          <a:gdLst/>
          <a:ahLst/>
          <a:cxnLst/>
          <a:rect l="0" t="0" r="0" b="0"/>
          <a:pathLst>
            <a:path>
              <a:moveTo>
                <a:pt x="416846" y="605345"/>
              </a:moveTo>
              <a:arcTo wR="1732594" hR="1732594" stAng="13235271" swAng="1210876"/>
            </a:path>
          </a:pathLst>
        </a:custGeom>
        <a:noFill/>
        <a:ln w="6350" cap="flat" cmpd="sng" algn="ctr">
          <a:solidFill>
            <a:schemeClr val="accent3">
              <a:hueOff val="2710599"/>
              <a:satOff val="100000"/>
              <a:lumOff val="-147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348014-7A14-184E-8B6A-28FD28067A8B}" type="datetimeFigureOut">
              <a:rPr lang="en-US" smtClean="0"/>
              <a:t>3/24/16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E8855-0A1A-BA4E-96F2-2DF6658D5B24}" type="slidenum">
              <a:rPr lang="en-US" smtClean="0"/>
              <a:t>‹#›</a:t>
            </a:fld>
            <a:endParaRPr lang="en-US"/>
          </a:p>
        </p:txBody>
      </p:sp>
    </p:spTree>
    <p:extLst>
      <p:ext uri="{BB962C8B-B14F-4D97-AF65-F5344CB8AC3E}">
        <p14:creationId xmlns:p14="http://schemas.microsoft.com/office/powerpoint/2010/main" val="877027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21</a:t>
            </a:fld>
            <a:endParaRPr lang="en-US"/>
          </a:p>
        </p:txBody>
      </p:sp>
    </p:spTree>
    <p:extLst>
      <p:ext uri="{BB962C8B-B14F-4D97-AF65-F5344CB8AC3E}">
        <p14:creationId xmlns:p14="http://schemas.microsoft.com/office/powerpoint/2010/main" val="2025662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46</a:t>
            </a:fld>
            <a:endParaRPr lang="en-US"/>
          </a:p>
        </p:txBody>
      </p:sp>
    </p:spTree>
    <p:extLst>
      <p:ext uri="{BB962C8B-B14F-4D97-AF65-F5344CB8AC3E}">
        <p14:creationId xmlns:p14="http://schemas.microsoft.com/office/powerpoint/2010/main" val="67422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Fair Use from: http://</a:t>
            </a:r>
            <a:r>
              <a:rPr lang="en-US" dirty="0" err="1" smtClean="0"/>
              <a:t>scimaps.org</a:t>
            </a:r>
            <a:r>
              <a:rPr lang="en-US" dirty="0" smtClean="0"/>
              <a:t>/exhibit/images/130325/overview-semantics-</a:t>
            </a:r>
            <a:r>
              <a:rPr lang="en-US" dirty="0" err="1" smtClean="0"/>
              <a:t>wild.pdf</a:t>
            </a:r>
            <a:endParaRPr lang="en-US" dirty="0" smtClean="0"/>
          </a:p>
        </p:txBody>
      </p:sp>
      <p:sp>
        <p:nvSpPr>
          <p:cNvPr id="4" name="Slide Number Placeholder 3"/>
          <p:cNvSpPr>
            <a:spLocks noGrp="1"/>
          </p:cNvSpPr>
          <p:nvPr>
            <p:ph type="sldNum" sz="quarter" idx="10"/>
          </p:nvPr>
        </p:nvSpPr>
        <p:spPr/>
        <p:txBody>
          <a:bodyPr/>
          <a:lstStyle/>
          <a:p>
            <a:fld id="{C73E8855-0A1A-BA4E-96F2-2DF6658D5B24}" type="slidenum">
              <a:rPr lang="en-US" smtClean="0"/>
              <a:t>47</a:t>
            </a:fld>
            <a:endParaRPr lang="en-US"/>
          </a:p>
        </p:txBody>
      </p:sp>
    </p:spTree>
    <p:extLst>
      <p:ext uri="{BB962C8B-B14F-4D97-AF65-F5344CB8AC3E}">
        <p14:creationId xmlns:p14="http://schemas.microsoft.com/office/powerpoint/2010/main" val="1118173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25</a:t>
            </a:fld>
            <a:endParaRPr lang="en-US"/>
          </a:p>
        </p:txBody>
      </p:sp>
    </p:spTree>
    <p:extLst>
      <p:ext uri="{BB962C8B-B14F-4D97-AF65-F5344CB8AC3E}">
        <p14:creationId xmlns:p14="http://schemas.microsoft.com/office/powerpoint/2010/main" val="1958855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26</a:t>
            </a:fld>
            <a:endParaRPr lang="en-US"/>
          </a:p>
        </p:txBody>
      </p:sp>
    </p:spTree>
    <p:extLst>
      <p:ext uri="{BB962C8B-B14F-4D97-AF65-F5344CB8AC3E}">
        <p14:creationId xmlns:p14="http://schemas.microsoft.com/office/powerpoint/2010/main" val="446203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30</a:t>
            </a:fld>
            <a:endParaRPr lang="en-US"/>
          </a:p>
        </p:txBody>
      </p:sp>
    </p:spTree>
    <p:extLst>
      <p:ext uri="{BB962C8B-B14F-4D97-AF65-F5344CB8AC3E}">
        <p14:creationId xmlns:p14="http://schemas.microsoft.com/office/powerpoint/2010/main" val="1612402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32</a:t>
            </a:fld>
            <a:endParaRPr lang="en-US"/>
          </a:p>
        </p:txBody>
      </p:sp>
    </p:spTree>
    <p:extLst>
      <p:ext uri="{BB962C8B-B14F-4D97-AF65-F5344CB8AC3E}">
        <p14:creationId xmlns:p14="http://schemas.microsoft.com/office/powerpoint/2010/main" val="1680261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33</a:t>
            </a:fld>
            <a:endParaRPr lang="en-US"/>
          </a:p>
        </p:txBody>
      </p:sp>
    </p:spTree>
    <p:extLst>
      <p:ext uri="{BB962C8B-B14F-4D97-AF65-F5344CB8AC3E}">
        <p14:creationId xmlns:p14="http://schemas.microsoft.com/office/powerpoint/2010/main" val="850315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34</a:t>
            </a:fld>
            <a:endParaRPr lang="en-US"/>
          </a:p>
        </p:txBody>
      </p:sp>
    </p:spTree>
    <p:extLst>
      <p:ext uri="{BB962C8B-B14F-4D97-AF65-F5344CB8AC3E}">
        <p14:creationId xmlns:p14="http://schemas.microsoft.com/office/powerpoint/2010/main" val="500167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35</a:t>
            </a:fld>
            <a:endParaRPr lang="en-US"/>
          </a:p>
        </p:txBody>
      </p:sp>
    </p:spTree>
    <p:extLst>
      <p:ext uri="{BB962C8B-B14F-4D97-AF65-F5344CB8AC3E}">
        <p14:creationId xmlns:p14="http://schemas.microsoft.com/office/powerpoint/2010/main" val="1022873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1" i="0" kern="1200" dirty="0" smtClean="0">
                <a:solidFill>
                  <a:schemeClr val="tx1"/>
                </a:solidFill>
                <a:effectLst/>
                <a:latin typeface="+mn-lt"/>
                <a:ea typeface="+mn-ea"/>
                <a:cs typeface="+mn-cs"/>
              </a:rPr>
              <a:t>From http://semantic-web-</a:t>
            </a:r>
            <a:r>
              <a:rPr lang="en-US" sz="1200" b="1" i="0" kern="1200" dirty="0" err="1" smtClean="0">
                <a:solidFill>
                  <a:schemeClr val="tx1"/>
                </a:solidFill>
                <a:effectLst/>
                <a:latin typeface="+mn-lt"/>
                <a:ea typeface="+mn-ea"/>
                <a:cs typeface="+mn-cs"/>
              </a:rPr>
              <a:t>journal.org</a:t>
            </a:r>
            <a:r>
              <a:rPr lang="en-US" sz="1200" b="1" i="0" kern="1200" dirty="0" smtClean="0">
                <a:solidFill>
                  <a:schemeClr val="tx1"/>
                </a:solidFill>
                <a:effectLst/>
                <a:latin typeface="+mn-lt"/>
                <a:ea typeface="+mn-ea"/>
                <a:cs typeface="+mn-cs"/>
              </a:rPr>
              <a:t>/sites/default/files/swj303_0.pdf</a:t>
            </a:r>
          </a:p>
          <a:p>
            <a:pPr marL="171450" indent="-171450">
              <a:buFont typeface="Arial" charset="0"/>
              <a:buChar char="•"/>
            </a:pPr>
            <a:endParaRPr lang="en-US" sz="1200" b="1" i="0" kern="1200" dirty="0" smtClean="0">
              <a:solidFill>
                <a:schemeClr val="tx1"/>
              </a:solidFill>
              <a:effectLst/>
              <a:latin typeface="+mn-lt"/>
              <a:ea typeface="+mn-ea"/>
              <a:cs typeface="+mn-cs"/>
            </a:endParaRPr>
          </a:p>
          <a:p>
            <a:pPr marL="171450" indent="-171450">
              <a:buFont typeface="Arial" charset="0"/>
              <a:buChar char="•"/>
            </a:pPr>
            <a:r>
              <a:rPr lang="en-US" sz="1200" b="1" i="0" kern="1200" dirty="0" smtClean="0">
                <a:solidFill>
                  <a:schemeClr val="tx1"/>
                </a:solidFill>
                <a:effectLst/>
                <a:latin typeface="+mn-lt"/>
                <a:ea typeface="+mn-ea"/>
                <a:cs typeface="+mn-cs"/>
              </a:rPr>
              <a:t>FOAF</a:t>
            </a:r>
            <a:r>
              <a:rPr lang="en-US" sz="1200" b="0" i="0" kern="1200" dirty="0" smtClean="0">
                <a:solidFill>
                  <a:schemeClr val="tx1"/>
                </a:solidFill>
                <a:effectLst/>
                <a:latin typeface="+mn-lt"/>
                <a:ea typeface="+mn-ea"/>
                <a:cs typeface="+mn-cs"/>
              </a:rPr>
              <a:t> (an acronym of Friend of a friend)</a:t>
            </a:r>
          </a:p>
          <a:p>
            <a:pPr marL="171450" indent="-171450">
              <a:buFont typeface="Arial" charset="0"/>
              <a:buChar char="•"/>
            </a:pPr>
            <a:r>
              <a:rPr lang="en-US" sz="1200" b="1" i="0" kern="1200" dirty="0" smtClean="0">
                <a:solidFill>
                  <a:schemeClr val="tx1"/>
                </a:solidFill>
                <a:effectLst/>
                <a:latin typeface="+mn-lt"/>
                <a:ea typeface="+mn-ea"/>
                <a:cs typeface="+mn-cs"/>
              </a:rPr>
              <a:t>SIOC</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Semantically-Interlinked Online Communities</a:t>
            </a:r>
            <a:r>
              <a:rPr lang="en-US" sz="1200" b="0" i="0" kern="1200" dirty="0" smtClean="0">
                <a:solidFill>
                  <a:schemeClr val="tx1"/>
                </a:solidFill>
                <a:effectLst/>
                <a:latin typeface="+mn-lt"/>
                <a:ea typeface="+mn-ea"/>
                <a:cs typeface="+mn-cs"/>
              </a:rPr>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MOAT (Meaning- Of-A-Tag) ontology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General User Modelling Ontology (GUMO) </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err="1" smtClean="0"/>
              <a:t>Bottari</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DLPO (The </a:t>
            </a:r>
            <a:r>
              <a:rPr lang="en-US" sz="1200" kern="1200" dirty="0" err="1" smtClean="0">
                <a:solidFill>
                  <a:schemeClr val="tx1"/>
                </a:solidFill>
                <a:effectLst/>
                <a:latin typeface="+mn-lt"/>
                <a:ea typeface="+mn-ea"/>
                <a:cs typeface="+mn-cs"/>
              </a:rPr>
              <a:t>LivePost</a:t>
            </a:r>
            <a:r>
              <a:rPr lang="en-US" sz="1200" kern="1200" dirty="0" smtClean="0">
                <a:solidFill>
                  <a:schemeClr val="tx1"/>
                </a:solidFill>
                <a:effectLst/>
                <a:latin typeface="+mn-lt"/>
                <a:ea typeface="+mn-ea"/>
                <a:cs typeface="+mn-cs"/>
              </a:rPr>
              <a:t> Ontology)</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SWUM (Social Web User Model)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User </a:t>
            </a:r>
            <a:r>
              <a:rPr lang="en-US" sz="1200" kern="1200" dirty="0" err="1" smtClean="0">
                <a:solidFill>
                  <a:schemeClr val="tx1"/>
                </a:solidFill>
                <a:effectLst/>
                <a:latin typeface="+mn-lt"/>
                <a:ea typeface="+mn-ea"/>
                <a:cs typeface="+mn-cs"/>
              </a:rPr>
              <a:t>Behaviour</a:t>
            </a:r>
            <a:r>
              <a:rPr lang="en-US" sz="1200" kern="1200" dirty="0" smtClean="0">
                <a:solidFill>
                  <a:schemeClr val="tx1"/>
                </a:solidFill>
                <a:effectLst/>
                <a:latin typeface="+mn-lt"/>
                <a:ea typeface="+mn-ea"/>
                <a:cs typeface="+mn-cs"/>
              </a:rPr>
              <a:t> Ontology</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smtClean="0"/>
          </a:p>
          <a:p>
            <a:pPr marL="171450" indent="-171450">
              <a:buFont typeface="Arial" charset="0"/>
              <a:buChar char="•"/>
            </a:pPr>
            <a:endParaRPr lang="en-US" sz="1200" b="0" i="0" kern="1200" dirty="0" smtClean="0">
              <a:solidFill>
                <a:schemeClr val="tx1"/>
              </a:solidFill>
              <a:effectLst/>
              <a:latin typeface="+mn-lt"/>
              <a:ea typeface="+mn-ea"/>
              <a:cs typeface="+mn-cs"/>
            </a:endParaRP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41</a:t>
            </a:fld>
            <a:endParaRPr lang="en-US"/>
          </a:p>
        </p:txBody>
      </p:sp>
    </p:spTree>
    <p:extLst>
      <p:ext uri="{BB962C8B-B14F-4D97-AF65-F5344CB8AC3E}">
        <p14:creationId xmlns:p14="http://schemas.microsoft.com/office/powerpoint/2010/main" val="710206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B42B3BC-4525-0549-9E37-8A994CE92E19}" type="datetimeFigureOut">
              <a:rPr lang="en-US" smtClean="0"/>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306146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42B3BC-4525-0549-9E37-8A994CE92E19}" type="datetimeFigureOut">
              <a:rPr lang="en-US" smtClean="0"/>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1098136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42B3BC-4525-0549-9E37-8A994CE92E19}" type="datetimeFigureOut">
              <a:rPr lang="en-US" smtClean="0"/>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89777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42B3BC-4525-0549-9E37-8A994CE92E19}" type="datetimeFigureOut">
              <a:rPr lang="en-US" smtClean="0"/>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35272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42B3BC-4525-0549-9E37-8A994CE92E19}" type="datetimeFigureOut">
              <a:rPr lang="en-US" smtClean="0"/>
              <a:t>3/24/16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125555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B42B3BC-4525-0549-9E37-8A994CE92E19}" type="datetimeFigureOut">
              <a:rPr lang="en-US" smtClean="0"/>
              <a:t>3/24/16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1382061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B42B3BC-4525-0549-9E37-8A994CE92E19}" type="datetimeFigureOut">
              <a:rPr lang="en-US" smtClean="0"/>
              <a:t>3/24/16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1123277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B42B3BC-4525-0549-9E37-8A994CE92E19}" type="datetimeFigureOut">
              <a:rPr lang="en-US" smtClean="0"/>
              <a:t>3/24/16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398504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42B3BC-4525-0549-9E37-8A994CE92E19}" type="datetimeFigureOut">
              <a:rPr lang="en-US" smtClean="0"/>
              <a:t>3/24/16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1807456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42B3BC-4525-0549-9E37-8A994CE92E19}" type="datetimeFigureOut">
              <a:rPr lang="en-US" smtClean="0"/>
              <a:t>3/24/16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1760637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42B3BC-4525-0549-9E37-8A994CE92E19}" type="datetimeFigureOut">
              <a:rPr lang="en-US" smtClean="0"/>
              <a:t>3/24/16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8519290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42B3BC-4525-0549-9E37-8A994CE92E19}" type="datetimeFigureOut">
              <a:rPr lang="en-US" smtClean="0"/>
              <a:t>3/24/16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B0880E-0BD5-F443-8CBD-02592162F6FB}" type="slidenum">
              <a:rPr lang="en-US" smtClean="0"/>
              <a:t>‹#›</a:t>
            </a:fld>
            <a:endParaRPr lang="en-US"/>
          </a:p>
        </p:txBody>
      </p:sp>
    </p:spTree>
    <p:extLst>
      <p:ext uri="{BB962C8B-B14F-4D97-AF65-F5344CB8AC3E}">
        <p14:creationId xmlns:p14="http://schemas.microsoft.com/office/powerpoint/2010/main" val="2121436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hyperlink" Target="https://tools.ietf.org/pdf/rfc7231.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hyperlink" Target="https://tools.ietf.org/pdf/rfc7231.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ietf.org/rfc/rfc3986.tx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www.ecma-international.org/ecma-262/5.1/" TargetMode="External"/><Relationship Id="rId4" Type="http://schemas.openxmlformats.org/officeDocument/2006/relationships/hyperlink" Target="https://www.w3.org/TR/CSS/" TargetMode="External"/><Relationship Id="rId1" Type="http://schemas.openxmlformats.org/officeDocument/2006/relationships/slideLayout" Target="../slideLayouts/slideLayout2.xml"/><Relationship Id="rId2" Type="http://schemas.openxmlformats.org/officeDocument/2006/relationships/hyperlink" Target="https://www.w3.org/TR/html5/"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st.uwaterloo.ca/~cpbell/1161.cs330/SOURCES/HTML-exampl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st.uwaterloo.ca/~cpbell/1161.cs330/SOURCES/HTML-exampl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st.uwaterloo.ca/~cpbell/1161.cs330/SOURCES/HTML-exampl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ist.uwaterloo.ca/~cpbell/1161.cs330/SOURCES/HTML-example/" TargetMode="External"/><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3.org/TR/xml/" TargetMode="External"/><Relationship Id="rId3" Type="http://schemas.openxmlformats.org/officeDocument/2006/relationships/hyperlink" Target="https://en.wikipedia.org/wiki/List_of_XML_markup_languag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s://en.wikipedia.org/wiki/File:RecipeBook_XML_Example.png"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3.org/TR/2004/NOTE-ws-gloss-20040211/#webservic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3.org/TR/soap12/" TargetMode="External"/><Relationship Id="rId3" Type="http://schemas.openxmlformats.org/officeDocument/2006/relationships/hyperlink" Target="http://www.w3schools.com/xml/xml_soap.asp"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w3.org/2003/05/soap-envelope" TargetMode="External"/><Relationship Id="rId4" Type="http://schemas.openxmlformats.org/officeDocument/2006/relationships/hyperlink" Target="https://en.wikipedia.org/wiki/SOAP" TargetMode="External"/><Relationship Id="rId1" Type="http://schemas.openxmlformats.org/officeDocument/2006/relationships/slideLayout" Target="../slideLayouts/slideLayout2.xml"/><Relationship Id="rId2" Type="http://schemas.openxmlformats.org/officeDocument/2006/relationships/hyperlink" Target="http://www.example.or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bit.ly/1eTY8AI" TargetMode="External"/><Relationship Id="rId4" Type="http://schemas.openxmlformats.org/officeDocument/2006/relationships/hyperlink" Target="http://www.json.org/"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example.or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hyperlink" Target="https://commons.wikimedia.org/w/index.php?curid=1538544" TargetMode="External"/><Relationship Id="rId1" Type="http://schemas.openxmlformats.org/officeDocument/2006/relationships/slideLayout" Target="../slideLayouts/slideLayout2.xml"/><Relationship Id="rId2" Type="http://schemas.openxmlformats.org/officeDocument/2006/relationships/hyperlink" Target="https://snap.stanford.edu/data/#web"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 Id="rId3" Type="http://schemas.openxmlformats.org/officeDocument/2006/relationships/image" Target="../media/image1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w3.org/standards/techs/rdf" TargetMode="External"/><Relationship Id="rId4" Type="http://schemas.openxmlformats.org/officeDocument/2006/relationships/image" Target="../media/image14.tiff"/><Relationship Id="rId5" Type="http://schemas.openxmlformats.org/officeDocument/2006/relationships/hyperlink" Target="https://www.w3.org/TR/2014/REC-rdf11-concepts-20140225"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RDF_Schema"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4.xml.rels><?xml version="1.0" encoding="UTF-8" standalone="yes"?>
<Relationships xmlns="http://schemas.openxmlformats.org/package/2006/relationships"><Relationship Id="rId3" Type="http://schemas.openxmlformats.org/officeDocument/2006/relationships/hyperlink" Target="https://www.w3.org/TR/rdf-sparql-query/" TargetMode="External"/><Relationship Id="rId4" Type="http://schemas.openxmlformats.org/officeDocument/2006/relationships/hyperlink" Target="https://en.wikipedia.org/wiki/RDF_Schema" TargetMode="External"/><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hyperlink" Target="https://www.w3.org/standards/techs/owl" TargetMode="External"/><Relationship Id="rId4" Type="http://schemas.openxmlformats.org/officeDocument/2006/relationships/hyperlink" Target="http://www.oxforddictionaries.com/definition/english/ontology"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xmlns.com/foaf/spec/" TargetMode="External"/><Relationship Id="rId3" Type="http://schemas.openxmlformats.org/officeDocument/2006/relationships/image" Target="../media/image18.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3.org/Submission/sioc-spec/" TargetMode="External"/><Relationship Id="rId3" Type="http://schemas.openxmlformats.org/officeDocument/2006/relationships/image" Target="../media/image19.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ogp.me/" TargetMode="External"/><Relationship Id="rId3" Type="http://schemas.openxmlformats.org/officeDocument/2006/relationships/image" Target="../media/image20.tiff"/></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emantic-web-journal.org/sites/default/files/swj303_0.pdf"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hyperlink" Target="http://edmcouncil.org/semanticsrepository/index.html" TargetMode="External"/><Relationship Id="rId1" Type="http://schemas.openxmlformats.org/officeDocument/2006/relationships/slideLayout" Target="../slideLayouts/slideLayout2.xml"/><Relationship Id="rId2" Type="http://schemas.openxmlformats.org/officeDocument/2006/relationships/hyperlink" Target="http://edmcouncil.or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hyperlink" Target="http://edmcouncil.org/semanticsrepository/index.html" TargetMode="External"/><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electiontracker.us/"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chem2bio2rdf.org/" TargetMode="External"/><Relationship Id="rId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rstechnica.com/information-technology/2016/03/facebooks-ad-platform-now-guesses-at-your-race-based-on-your-behavior/"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dig.csail.mit.edu/breadcrumbs/node/215" TargetMode="External"/><Relationship Id="rId4" Type="http://schemas.openxmlformats.org/officeDocument/2006/relationships/hyperlink" Target="http://www.w3.org/People/Berners-Lee/card" TargetMode="External"/><Relationship Id="rId5" Type="http://schemas.openxmlformats.org/officeDocument/2006/relationships/hyperlink" Target="http://xmlns.com/foaf/spec/" TargetMode="External"/><Relationship Id="rId1" Type="http://schemas.openxmlformats.org/officeDocument/2006/relationships/slideLayout" Target="../slideLayouts/slideLayout2.xml"/><Relationship Id="rId2" Type="http://schemas.openxmlformats.org/officeDocument/2006/relationships/hyperlink" Target="http://www.w3.org/Talks/WWW94Ti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palantir.com/" TargetMode="External"/><Relationship Id="rId3" Type="http://schemas.openxmlformats.org/officeDocument/2006/relationships/hyperlink" Target="https://www.palantir.com/2009/11/palantir-like-an-operating-system-for-data-analysi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loomberg.com/features/2016-facebook-reactions-chris-cox/"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ted.com/talks/tim_berners_lee_on_the_next_web?language=en" TargetMode="External"/><Relationship Id="rId3" Type="http://schemas.openxmlformats.org/officeDocument/2006/relationships/hyperlink" Target="http://www.cambridgesemantics.com/semantic-university/about-semantic-university"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www.encyclopediaofmath.org/index.php?title=Graph&amp;oldid=37438" TargetMode="External"/><Relationship Id="rId4" Type="http://schemas.openxmlformats.org/officeDocument/2006/relationships/image" Target="../media/image1.emf"/><Relationship Id="rId5" Type="http://schemas.openxmlformats.org/officeDocument/2006/relationships/image" Target="../media/image2.emf"/><Relationship Id="rId6" Type="http://schemas.openxmlformats.org/officeDocument/2006/relationships/image" Target="../media/image3.emf"/><Relationship Id="rId7"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hyperlink" Target="http://bit.ly/1Ue3Jby"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bit.ly/1pYQ8bg" TargetMode="External"/><Relationship Id="rId4" Type="http://schemas.openxmlformats.org/officeDocument/2006/relationships/hyperlink" Target="http://www.oxforddictionaries.com/us/definition/american_english/semantics" TargetMode="External"/><Relationship Id="rId1" Type="http://schemas.openxmlformats.org/officeDocument/2006/relationships/slideLayout" Target="../slideLayouts/slideLayout2.xml"/><Relationship Id="rId2" Type="http://schemas.openxmlformats.org/officeDocument/2006/relationships/hyperlink" Target="https://en.wikipedia.org/wiki/Computational_semantic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Social Graphs and </a:t>
            </a:r>
            <a:r>
              <a:rPr lang="en-US" smtClean="0"/>
              <a:t>Semantic Analytics</a:t>
            </a:r>
            <a:endParaRPr lang="en-US" dirty="0"/>
          </a:p>
        </p:txBody>
      </p:sp>
      <p:sp>
        <p:nvSpPr>
          <p:cNvPr id="3" name="Subtitle 2"/>
          <p:cNvSpPr>
            <a:spLocks noGrp="1"/>
          </p:cNvSpPr>
          <p:nvPr>
            <p:ph type="subTitle" idx="1"/>
          </p:nvPr>
        </p:nvSpPr>
        <p:spPr/>
        <p:txBody>
          <a:bodyPr>
            <a:normAutofit lnSpcReduction="10000"/>
          </a:bodyPr>
          <a:lstStyle/>
          <a:p>
            <a:r>
              <a:rPr lang="en-US" dirty="0" smtClean="0"/>
              <a:t>Colin Bell &lt;</a:t>
            </a:r>
            <a:r>
              <a:rPr lang="en-US" dirty="0" err="1" smtClean="0"/>
              <a:t>colin.bell@uwaterloo.ca</a:t>
            </a:r>
            <a:r>
              <a:rPr lang="en-US" dirty="0" smtClean="0"/>
              <a:t>&gt;</a:t>
            </a:r>
          </a:p>
          <a:p>
            <a:r>
              <a:rPr lang="en-US" dirty="0" smtClean="0"/>
              <a:t>Director, Enterprise Architecture</a:t>
            </a:r>
          </a:p>
          <a:p>
            <a:r>
              <a:rPr lang="en-US" dirty="0" smtClean="0"/>
              <a:t>Information Systems and Technology (IST)</a:t>
            </a:r>
          </a:p>
          <a:p>
            <a:r>
              <a:rPr lang="en-US" dirty="0" smtClean="0"/>
              <a:t>University of Waterloo</a:t>
            </a:r>
          </a:p>
          <a:p>
            <a:endParaRPr lang="en-US" dirty="0"/>
          </a:p>
        </p:txBody>
      </p:sp>
      <p:sp>
        <p:nvSpPr>
          <p:cNvPr id="4" name="TextBox 3"/>
          <p:cNvSpPr txBox="1"/>
          <p:nvPr/>
        </p:nvSpPr>
        <p:spPr>
          <a:xfrm>
            <a:off x="1528175" y="5749447"/>
            <a:ext cx="6375748" cy="369332"/>
          </a:xfrm>
          <a:prstGeom prst="rect">
            <a:avLst/>
          </a:prstGeom>
          <a:noFill/>
          <a:ln>
            <a:solidFill>
              <a:schemeClr val="bg1">
                <a:lumMod val="85000"/>
              </a:schemeClr>
            </a:solidFill>
          </a:ln>
        </p:spPr>
        <p:txBody>
          <a:bodyPr wrap="square" rtlCol="0">
            <a:spAutoFit/>
          </a:bodyPr>
          <a:lstStyle/>
          <a:p>
            <a:pPr algn="ctr"/>
            <a:r>
              <a:rPr lang="en-US" dirty="0" smtClean="0">
                <a:solidFill>
                  <a:schemeClr val="accent6">
                    <a:lumMod val="50000"/>
                  </a:schemeClr>
                </a:solidFill>
                <a:effectLst/>
              </a:rPr>
              <a:t>Prepared guest lecture for Class 11 of W16 cs330.</a:t>
            </a:r>
            <a:endParaRPr lang="en-US" dirty="0">
              <a:solidFill>
                <a:schemeClr val="accent6">
                  <a:lumMod val="50000"/>
                </a:schemeClr>
              </a:solidFill>
              <a:effectLst/>
            </a:endParaRPr>
          </a:p>
        </p:txBody>
      </p:sp>
    </p:spTree>
    <p:extLst>
      <p:ext uri="{BB962C8B-B14F-4D97-AF65-F5344CB8AC3E}">
        <p14:creationId xmlns:p14="http://schemas.microsoft.com/office/powerpoint/2010/main" val="19688569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Web 2.0- Social</a:t>
            </a:r>
            <a:endParaRPr lang="en-US" dirty="0"/>
          </a:p>
        </p:txBody>
      </p:sp>
      <p:sp>
        <p:nvSpPr>
          <p:cNvPr id="3" name="Content Placeholder 2"/>
          <p:cNvSpPr>
            <a:spLocks noGrp="1"/>
          </p:cNvSpPr>
          <p:nvPr>
            <p:ph idx="1"/>
          </p:nvPr>
        </p:nvSpPr>
        <p:spPr/>
        <p:txBody>
          <a:bodyPr>
            <a:normAutofit lnSpcReduction="10000"/>
          </a:bodyPr>
          <a:lstStyle/>
          <a:p>
            <a:r>
              <a:rPr lang="en-US" dirty="0" smtClean="0"/>
              <a:t>A number of concepts and technologies make up what we think of as Web 2.0.  We’ll look at a few:</a:t>
            </a:r>
          </a:p>
          <a:p>
            <a:pPr lvl="1"/>
            <a:r>
              <a:rPr lang="en-US" b="1" dirty="0" smtClean="0"/>
              <a:t>HTTP: </a:t>
            </a:r>
            <a:r>
              <a:rPr lang="en-US" dirty="0" smtClean="0"/>
              <a:t>Hypertext Transfer Protocol</a:t>
            </a:r>
          </a:p>
          <a:p>
            <a:pPr lvl="1"/>
            <a:r>
              <a:rPr lang="en-US" b="1" dirty="0"/>
              <a:t>URLs: </a:t>
            </a:r>
            <a:r>
              <a:rPr lang="en-US" dirty="0"/>
              <a:t>Uniform Resource Locators</a:t>
            </a:r>
          </a:p>
          <a:p>
            <a:pPr lvl="2"/>
            <a:r>
              <a:rPr lang="en-US" dirty="0"/>
              <a:t>A specific type of Uniform Resource Identifier (URI</a:t>
            </a:r>
            <a:r>
              <a:rPr lang="en-US" dirty="0" smtClean="0"/>
              <a:t>)</a:t>
            </a:r>
          </a:p>
          <a:p>
            <a:pPr lvl="1"/>
            <a:r>
              <a:rPr lang="en-US" b="1" dirty="0" smtClean="0"/>
              <a:t>HTML: </a:t>
            </a:r>
            <a:r>
              <a:rPr lang="en-US" dirty="0" smtClean="0"/>
              <a:t>Hypertext Markup Language</a:t>
            </a:r>
          </a:p>
          <a:p>
            <a:pPr lvl="2"/>
            <a:r>
              <a:rPr lang="en-US" dirty="0" smtClean="0"/>
              <a:t>With JavaScript and Cascading Style Sheets (CSS)</a:t>
            </a:r>
          </a:p>
          <a:p>
            <a:pPr lvl="1"/>
            <a:r>
              <a:rPr lang="en-US" b="1" dirty="0" smtClean="0"/>
              <a:t>XML:</a:t>
            </a:r>
            <a:r>
              <a:rPr lang="en-US" dirty="0" smtClean="0"/>
              <a:t> E</a:t>
            </a:r>
            <a:r>
              <a:rPr lang="en-US" dirty="0"/>
              <a:t>x</a:t>
            </a:r>
            <a:r>
              <a:rPr lang="en-US" dirty="0" smtClean="0"/>
              <a:t>tensible Markup Language</a:t>
            </a:r>
          </a:p>
          <a:p>
            <a:pPr lvl="1"/>
            <a:r>
              <a:rPr lang="en-US" b="1" dirty="0" smtClean="0"/>
              <a:t>Web Services:</a:t>
            </a:r>
          </a:p>
          <a:p>
            <a:pPr lvl="2"/>
            <a:r>
              <a:rPr lang="en-US" b="1" dirty="0" smtClean="0"/>
              <a:t>SOAP: </a:t>
            </a:r>
            <a:r>
              <a:rPr lang="en-US" dirty="0"/>
              <a:t>Simple Object Access Protocol</a:t>
            </a:r>
            <a:endParaRPr lang="en-US" dirty="0" smtClean="0"/>
          </a:p>
          <a:p>
            <a:pPr lvl="2"/>
            <a:r>
              <a:rPr lang="en-US" b="1" dirty="0" err="1" smtClean="0"/>
              <a:t>RESTful</a:t>
            </a:r>
            <a:r>
              <a:rPr lang="en-US" b="1" dirty="0" smtClean="0"/>
              <a:t> JSON: </a:t>
            </a:r>
            <a:r>
              <a:rPr lang="en-US" dirty="0" smtClean="0"/>
              <a:t>Representational State Transfer JavaScript Object Notation</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0337905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HTTP</a:t>
            </a:r>
            <a:endParaRPr lang="en-US" dirty="0"/>
          </a:p>
        </p:txBody>
      </p:sp>
      <p:sp>
        <p:nvSpPr>
          <p:cNvPr id="3" name="Content Placeholder 2"/>
          <p:cNvSpPr>
            <a:spLocks noGrp="1"/>
          </p:cNvSpPr>
          <p:nvPr>
            <p:ph idx="1"/>
          </p:nvPr>
        </p:nvSpPr>
        <p:spPr/>
        <p:txBody>
          <a:bodyPr/>
          <a:lstStyle/>
          <a:p>
            <a:r>
              <a:rPr lang="en-US" dirty="0" smtClean="0"/>
              <a:t>Hypertext Transfer Protocol (HTTP)</a:t>
            </a:r>
          </a:p>
          <a:p>
            <a:pPr lvl="1"/>
            <a:r>
              <a:rPr lang="en-US" dirty="0"/>
              <a:t>Provides a simple dialect (verbs + structure) to ask for, give, and receive </a:t>
            </a:r>
            <a:r>
              <a:rPr lang="en-US" dirty="0" smtClean="0"/>
              <a:t>hypertext/hypermedia-based </a:t>
            </a:r>
            <a:r>
              <a:rPr lang="en-US" dirty="0"/>
              <a:t>information</a:t>
            </a:r>
            <a:r>
              <a:rPr lang="en-US" dirty="0" smtClean="0"/>
              <a:t>.</a:t>
            </a:r>
          </a:p>
          <a:p>
            <a:pPr lvl="1"/>
            <a:r>
              <a:rPr lang="en-US" dirty="0" smtClean="0"/>
              <a:t>Usually transferred using Transmission Control Protocol (TCP) over Internet Protocol (IP) switched networks.</a:t>
            </a:r>
          </a:p>
          <a:p>
            <a:pPr lvl="1"/>
            <a:r>
              <a:rPr lang="en-US" dirty="0" smtClean="0"/>
              <a:t>Allows creation of a graph containing ‘hypertext’ vertices (nodes) linked across ‘hyperlink’ arcs.</a:t>
            </a:r>
          </a:p>
          <a:p>
            <a:pPr lvl="1"/>
            <a:r>
              <a:rPr lang="en-US" dirty="0" smtClean="0"/>
              <a:t>The basis of the World Wide Web we know today.</a:t>
            </a:r>
          </a:p>
        </p:txBody>
      </p:sp>
    </p:spTree>
    <p:extLst>
      <p:ext uri="{BB962C8B-B14F-4D97-AF65-F5344CB8AC3E}">
        <p14:creationId xmlns:p14="http://schemas.microsoft.com/office/powerpoint/2010/main" val="17492944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HTTP</a:t>
            </a:r>
            <a:endParaRPr lang="en-US" dirty="0"/>
          </a:p>
        </p:txBody>
      </p:sp>
      <p:pic>
        <p:nvPicPr>
          <p:cNvPr id="9" name="Picture 8"/>
          <p:cNvPicPr>
            <a:picLocks noChangeAspect="1"/>
          </p:cNvPicPr>
          <p:nvPr/>
        </p:nvPicPr>
        <p:blipFill>
          <a:blip r:embed="rId2"/>
          <a:stretch>
            <a:fillRect/>
          </a:stretch>
        </p:blipFill>
        <p:spPr>
          <a:xfrm>
            <a:off x="1300775" y="1690689"/>
            <a:ext cx="6542449" cy="4680000"/>
          </a:xfrm>
          <a:prstGeom prst="rect">
            <a:avLst/>
          </a:prstGeom>
        </p:spPr>
      </p:pic>
      <p:sp>
        <p:nvSpPr>
          <p:cNvPr id="10" name="TextBox 9"/>
          <p:cNvSpPr txBox="1"/>
          <p:nvPr/>
        </p:nvSpPr>
        <p:spPr>
          <a:xfrm>
            <a:off x="4757981" y="704742"/>
            <a:ext cx="3998562" cy="646331"/>
          </a:xfrm>
          <a:prstGeom prst="rect">
            <a:avLst/>
          </a:prstGeom>
          <a:noFill/>
        </p:spPr>
        <p:txBody>
          <a:bodyPr wrap="square" rtlCol="0">
            <a:spAutoFit/>
          </a:bodyPr>
          <a:lstStyle/>
          <a:p>
            <a:r>
              <a:rPr lang="en-US" dirty="0"/>
              <a:t>See: </a:t>
            </a:r>
            <a:r>
              <a:rPr lang="en-US" dirty="0">
                <a:hlinkClick r:id="rId3"/>
              </a:rPr>
              <a:t>https://</a:t>
            </a:r>
            <a:r>
              <a:rPr lang="en-US" dirty="0" smtClean="0">
                <a:hlinkClick r:id="rId3"/>
              </a:rPr>
              <a:t>tools.ietf.org/pdf/rfc7231.pdf</a:t>
            </a:r>
            <a:r>
              <a:rPr lang="en-US" dirty="0" smtClean="0"/>
              <a:t> </a:t>
            </a:r>
            <a:endParaRPr lang="en-US" dirty="0"/>
          </a:p>
        </p:txBody>
      </p:sp>
    </p:spTree>
    <p:extLst>
      <p:ext uri="{BB962C8B-B14F-4D97-AF65-F5344CB8AC3E}">
        <p14:creationId xmlns:p14="http://schemas.microsoft.com/office/powerpoint/2010/main" val="14376774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00775" y="1690689"/>
            <a:ext cx="6542449" cy="4680000"/>
          </a:xfrm>
          <a:prstGeom prst="rect">
            <a:avLst/>
          </a:prstGeom>
        </p:spPr>
      </p:pic>
      <p:sp>
        <p:nvSpPr>
          <p:cNvPr id="2" name="Title 1"/>
          <p:cNvSpPr>
            <a:spLocks noGrp="1"/>
          </p:cNvSpPr>
          <p:nvPr>
            <p:ph type="title"/>
          </p:nvPr>
        </p:nvSpPr>
        <p:spPr/>
        <p:txBody>
          <a:bodyPr/>
          <a:lstStyle/>
          <a:p>
            <a:r>
              <a:rPr lang="en-US" dirty="0" smtClean="0"/>
              <a:t>Web 2.0: HTTP</a:t>
            </a:r>
            <a:endParaRPr lang="en-US" dirty="0"/>
          </a:p>
        </p:txBody>
      </p:sp>
      <p:sp>
        <p:nvSpPr>
          <p:cNvPr id="5" name="TextBox 4"/>
          <p:cNvSpPr txBox="1"/>
          <p:nvPr/>
        </p:nvSpPr>
        <p:spPr>
          <a:xfrm>
            <a:off x="4757981" y="704742"/>
            <a:ext cx="3998562" cy="646331"/>
          </a:xfrm>
          <a:prstGeom prst="rect">
            <a:avLst/>
          </a:prstGeom>
          <a:noFill/>
        </p:spPr>
        <p:txBody>
          <a:bodyPr wrap="square" rtlCol="0">
            <a:spAutoFit/>
          </a:bodyPr>
          <a:lstStyle/>
          <a:p>
            <a:r>
              <a:rPr lang="en-US" dirty="0"/>
              <a:t>See: </a:t>
            </a:r>
            <a:r>
              <a:rPr lang="en-US" dirty="0">
                <a:hlinkClick r:id="rId3"/>
              </a:rPr>
              <a:t>https://</a:t>
            </a:r>
            <a:r>
              <a:rPr lang="en-US" dirty="0" smtClean="0">
                <a:hlinkClick r:id="rId3"/>
              </a:rPr>
              <a:t>tools.ietf.org/pdf/rfc7231.pdf</a:t>
            </a:r>
            <a:r>
              <a:rPr lang="en-US" dirty="0" smtClean="0"/>
              <a:t> </a:t>
            </a:r>
            <a:endParaRPr lang="en-US" dirty="0"/>
          </a:p>
        </p:txBody>
      </p:sp>
    </p:spTree>
    <p:extLst>
      <p:ext uri="{BB962C8B-B14F-4D97-AF65-F5344CB8AC3E}">
        <p14:creationId xmlns:p14="http://schemas.microsoft.com/office/powerpoint/2010/main" val="4897379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URLs / URIs</a:t>
            </a:r>
            <a:endParaRPr lang="en-US" dirty="0"/>
          </a:p>
        </p:txBody>
      </p:sp>
      <p:sp>
        <p:nvSpPr>
          <p:cNvPr id="3" name="Content Placeholder 2"/>
          <p:cNvSpPr>
            <a:spLocks noGrp="1"/>
          </p:cNvSpPr>
          <p:nvPr>
            <p:ph idx="1"/>
          </p:nvPr>
        </p:nvSpPr>
        <p:spPr/>
        <p:txBody>
          <a:bodyPr>
            <a:normAutofit/>
          </a:bodyPr>
          <a:lstStyle/>
          <a:p>
            <a:r>
              <a:rPr lang="en-US" dirty="0" smtClean="0"/>
              <a:t>A Uniform Resource Locator (URL) is a specific class of Uniform Resource Identifier (URIs)</a:t>
            </a:r>
          </a:p>
          <a:p>
            <a:pPr lvl="1"/>
            <a:r>
              <a:rPr lang="en-US" dirty="0" smtClean="0"/>
              <a:t>See: </a:t>
            </a:r>
            <a:r>
              <a:rPr lang="en-US" dirty="0" smtClean="0">
                <a:hlinkClick r:id="rId2"/>
              </a:rPr>
              <a:t>https</a:t>
            </a:r>
            <a:r>
              <a:rPr lang="en-US" dirty="0">
                <a:hlinkClick r:id="rId2"/>
              </a:rPr>
              <a:t>://</a:t>
            </a:r>
            <a:r>
              <a:rPr lang="en-US" dirty="0" smtClean="0">
                <a:hlinkClick r:id="rId2"/>
              </a:rPr>
              <a:t>www.ietf.org/rfc/rfc3986.txt</a:t>
            </a:r>
            <a:endParaRPr lang="en-US" dirty="0" smtClean="0"/>
          </a:p>
          <a:p>
            <a:r>
              <a:rPr lang="en-US" dirty="0" smtClean="0"/>
              <a:t>The standardized structure of a string to allow items to be uniquely identified (URI).  Sometimes items are best identified by its location (URL).</a:t>
            </a:r>
            <a:endParaRPr lang="en-US" dirty="0"/>
          </a:p>
          <a:p>
            <a:r>
              <a:rPr lang="en-US" dirty="0" smtClean="0"/>
              <a:t>Pattern:</a:t>
            </a:r>
          </a:p>
          <a:p>
            <a:pPr lvl="1"/>
            <a:endParaRPr lang="en-US" dirty="0">
              <a:latin typeface="Andale Mono" charset="0"/>
              <a:ea typeface="Andale Mono" charset="0"/>
              <a:cs typeface="Andale Mono" charset="0"/>
            </a:endParaRPr>
          </a:p>
          <a:p>
            <a:pPr lvl="1"/>
            <a:endParaRPr lang="en-US" dirty="0" smtClean="0"/>
          </a:p>
        </p:txBody>
      </p:sp>
      <p:sp>
        <p:nvSpPr>
          <p:cNvPr id="4" name="TextBox 3"/>
          <p:cNvSpPr txBox="1"/>
          <p:nvPr/>
        </p:nvSpPr>
        <p:spPr>
          <a:xfrm>
            <a:off x="1039660" y="4872625"/>
            <a:ext cx="7202466" cy="1200329"/>
          </a:xfrm>
          <a:prstGeom prst="rect">
            <a:avLst/>
          </a:prstGeom>
          <a:noFill/>
        </p:spPr>
        <p:txBody>
          <a:bodyPr wrap="square" rtlCol="0">
            <a:spAutoFit/>
          </a:bodyPr>
          <a:lstStyle/>
          <a:p>
            <a:r>
              <a:rPr lang="en-US" dirty="0">
                <a:latin typeface="Courier" charset="0"/>
                <a:ea typeface="Courier" charset="0"/>
                <a:cs typeface="Courier" charset="0"/>
              </a:rPr>
              <a:t>foo://example.com:8042/over/</a:t>
            </a:r>
            <a:r>
              <a:rPr lang="en-US" dirty="0" err="1">
                <a:latin typeface="Courier" charset="0"/>
                <a:ea typeface="Courier" charset="0"/>
                <a:cs typeface="Courier" charset="0"/>
              </a:rPr>
              <a:t>there?name</a:t>
            </a:r>
            <a:r>
              <a:rPr lang="en-US" dirty="0">
                <a:latin typeface="Courier" charset="0"/>
                <a:ea typeface="Courier" charset="0"/>
                <a:cs typeface="Courier" charset="0"/>
              </a:rPr>
              <a:t>=</a:t>
            </a:r>
            <a:r>
              <a:rPr lang="en-US" dirty="0" err="1">
                <a:latin typeface="Courier" charset="0"/>
                <a:ea typeface="Courier" charset="0"/>
                <a:cs typeface="Courier" charset="0"/>
              </a:rPr>
              <a:t>ferret#nose</a:t>
            </a:r>
            <a:r>
              <a:rPr lang="en-US" dirty="0">
                <a:latin typeface="Courier" charset="0"/>
                <a:ea typeface="Courier" charset="0"/>
                <a:cs typeface="Courier" charset="0"/>
              </a:rPr>
              <a:t> \_/ </a:t>
            </a:r>
            <a:r>
              <a:rPr lang="en-US" dirty="0" smtClean="0">
                <a:latin typeface="Courier" charset="0"/>
                <a:ea typeface="Courier" charset="0"/>
                <a:cs typeface="Courier" charset="0"/>
              </a:rPr>
              <a:t>  \______________/\_________/ \_________/ \__/</a:t>
            </a:r>
          </a:p>
          <a:p>
            <a:r>
              <a:rPr lang="en-US" dirty="0">
                <a:latin typeface="Courier" charset="0"/>
                <a:ea typeface="Courier" charset="0"/>
                <a:cs typeface="Courier" charset="0"/>
              </a:rPr>
              <a:t> </a:t>
            </a:r>
            <a:r>
              <a:rPr lang="en-US" dirty="0" smtClean="0">
                <a:latin typeface="Courier" charset="0"/>
                <a:ea typeface="Courier" charset="0"/>
                <a:cs typeface="Courier" charset="0"/>
              </a:rPr>
              <a:t>|         |            |            |         |</a:t>
            </a:r>
          </a:p>
          <a:p>
            <a:r>
              <a:rPr lang="en-US" dirty="0" smtClean="0">
                <a:latin typeface="Courier" charset="0"/>
                <a:ea typeface="Courier" charset="0"/>
                <a:cs typeface="Courier" charset="0"/>
              </a:rPr>
              <a:t>scheme  authority      path        query   fragment</a:t>
            </a:r>
            <a:endParaRPr lang="en-US" dirty="0">
              <a:latin typeface="Courier" charset="0"/>
              <a:ea typeface="Courier" charset="0"/>
              <a:cs typeface="Courier" charset="0"/>
            </a:endParaRPr>
          </a:p>
        </p:txBody>
      </p:sp>
      <p:sp>
        <p:nvSpPr>
          <p:cNvPr id="6" name="TextBox 5"/>
          <p:cNvSpPr txBox="1"/>
          <p:nvPr/>
        </p:nvSpPr>
        <p:spPr>
          <a:xfrm>
            <a:off x="5298510" y="6301004"/>
            <a:ext cx="2943616" cy="369332"/>
          </a:xfrm>
          <a:prstGeom prst="rect">
            <a:avLst/>
          </a:prstGeom>
          <a:noFill/>
        </p:spPr>
        <p:txBody>
          <a:bodyPr wrap="square" rtlCol="0">
            <a:spAutoFit/>
          </a:bodyPr>
          <a:lstStyle/>
          <a:p>
            <a:pPr algn="r"/>
            <a:r>
              <a:rPr lang="en-US" dirty="0" smtClean="0"/>
              <a:t>Example from IETF RFC3986</a:t>
            </a:r>
            <a:endParaRPr lang="en-US" dirty="0"/>
          </a:p>
        </p:txBody>
      </p:sp>
    </p:spTree>
    <p:extLst>
      <p:ext uri="{BB962C8B-B14F-4D97-AF65-F5344CB8AC3E}">
        <p14:creationId xmlns:p14="http://schemas.microsoft.com/office/powerpoint/2010/main" val="3899058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HTML w/ (JS + CSS)</a:t>
            </a:r>
            <a:endParaRPr lang="en-US" dirty="0"/>
          </a:p>
        </p:txBody>
      </p:sp>
      <p:sp>
        <p:nvSpPr>
          <p:cNvPr id="3" name="Content Placeholder 2"/>
          <p:cNvSpPr>
            <a:spLocks noGrp="1"/>
          </p:cNvSpPr>
          <p:nvPr>
            <p:ph idx="1"/>
          </p:nvPr>
        </p:nvSpPr>
        <p:spPr/>
        <p:txBody>
          <a:bodyPr/>
          <a:lstStyle/>
          <a:p>
            <a:r>
              <a:rPr lang="en-US" dirty="0" smtClean="0"/>
              <a:t>Hypertext Markup Language (HTML)</a:t>
            </a:r>
          </a:p>
          <a:p>
            <a:pPr lvl="1"/>
            <a:r>
              <a:rPr lang="en-US" dirty="0" smtClean="0"/>
              <a:t>See: </a:t>
            </a:r>
            <a:r>
              <a:rPr lang="en-US" dirty="0" smtClean="0">
                <a:hlinkClick r:id="rId2"/>
              </a:rPr>
              <a:t>https</a:t>
            </a:r>
            <a:r>
              <a:rPr lang="en-US" dirty="0">
                <a:hlinkClick r:id="rId2"/>
              </a:rPr>
              <a:t>://</a:t>
            </a:r>
            <a:r>
              <a:rPr lang="en-US" dirty="0" smtClean="0">
                <a:hlinkClick r:id="rId2"/>
              </a:rPr>
              <a:t>www.w3.org/TR/html5/</a:t>
            </a:r>
            <a:endParaRPr lang="en-US" dirty="0"/>
          </a:p>
          <a:p>
            <a:r>
              <a:rPr lang="en-US" dirty="0" smtClean="0"/>
              <a:t>Most modern websites include JavaScript (JS) to allow for ‘dynamic’ interactions.</a:t>
            </a:r>
          </a:p>
          <a:p>
            <a:pPr lvl="1"/>
            <a:r>
              <a:rPr lang="en-US" dirty="0" smtClean="0"/>
              <a:t>See: </a:t>
            </a:r>
            <a:r>
              <a:rPr lang="en-US" dirty="0" smtClean="0">
                <a:hlinkClick r:id="rId3"/>
              </a:rPr>
              <a:t>http</a:t>
            </a:r>
            <a:r>
              <a:rPr lang="en-US" dirty="0">
                <a:hlinkClick r:id="rId3"/>
              </a:rPr>
              <a:t>://www.ecma-international.org/ecma-262/5.1</a:t>
            </a:r>
            <a:r>
              <a:rPr lang="en-US" dirty="0" smtClean="0">
                <a:hlinkClick r:id="rId3"/>
              </a:rPr>
              <a:t>/</a:t>
            </a:r>
            <a:endParaRPr lang="en-US" dirty="0" smtClean="0"/>
          </a:p>
          <a:p>
            <a:r>
              <a:rPr lang="en-US" dirty="0" smtClean="0"/>
              <a:t>Data (HTML) and dynamic logic (JavaScript) is separated from visual presentation using Cascading Style Sheets (CSS). </a:t>
            </a:r>
          </a:p>
          <a:p>
            <a:pPr lvl="1"/>
            <a:r>
              <a:rPr lang="en-US" dirty="0" smtClean="0"/>
              <a:t>See</a:t>
            </a:r>
            <a:r>
              <a:rPr lang="en-US" dirty="0"/>
              <a:t>: </a:t>
            </a:r>
            <a:r>
              <a:rPr lang="en-US" dirty="0">
                <a:hlinkClick r:id="rId4"/>
              </a:rPr>
              <a:t>https://www.w3.org/TR/CSS</a:t>
            </a:r>
            <a:r>
              <a:rPr lang="en-US" dirty="0" smtClean="0">
                <a:hlinkClick r:id="rId4"/>
              </a:rPr>
              <a:t>/</a:t>
            </a:r>
            <a:endParaRPr lang="en-US" dirty="0" smtClean="0"/>
          </a:p>
        </p:txBody>
      </p:sp>
    </p:spTree>
    <p:extLst>
      <p:ext uri="{BB962C8B-B14F-4D97-AF65-F5344CB8AC3E}">
        <p14:creationId xmlns:p14="http://schemas.microsoft.com/office/powerpoint/2010/main" val="4007620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Example HTML</a:t>
            </a:r>
            <a:endParaRPr lang="en-US" dirty="0"/>
          </a:p>
        </p:txBody>
      </p:sp>
      <p:sp>
        <p:nvSpPr>
          <p:cNvPr id="3" name="Content Placeholder 2"/>
          <p:cNvSpPr>
            <a:spLocks noGrp="1"/>
          </p:cNvSpPr>
          <p:nvPr>
            <p:ph idx="1"/>
          </p:nvPr>
        </p:nvSpPr>
        <p:spPr/>
        <p:txBody>
          <a:bodyPr>
            <a:normAutofit fontScale="92500" lnSpcReduction="10000"/>
          </a:bodyPr>
          <a:lstStyle/>
          <a:p>
            <a:pPr marL="0" lvl="0" indent="0">
              <a:lnSpc>
                <a:spcPct val="100000"/>
              </a:lnSpc>
              <a:spcBef>
                <a:spcPts val="0"/>
              </a:spcBef>
              <a:buNone/>
            </a:pPr>
            <a:r>
              <a:rPr lang="en-US" sz="1800" dirty="0" smtClean="0">
                <a:latin typeface="Courier New" charset="0"/>
                <a:ea typeface="Courier New" charset="0"/>
                <a:cs typeface="Courier New" charset="0"/>
              </a:rPr>
              <a:t>&lt;!DOCTYPE html&gt;</a:t>
            </a:r>
          </a:p>
          <a:p>
            <a:pPr marL="0" lvl="0" indent="0">
              <a:lnSpc>
                <a:spcPct val="100000"/>
              </a:lnSpc>
              <a:spcBef>
                <a:spcPts val="0"/>
              </a:spcBef>
              <a:buNone/>
            </a:pPr>
            <a:r>
              <a:rPr lang="en-US" sz="1800" dirty="0" smtClean="0">
                <a:latin typeface="Courier New" charset="0"/>
                <a:ea typeface="Courier New" charset="0"/>
                <a:cs typeface="Courier New" charset="0"/>
              </a:rPr>
              <a:t>&lt;</a:t>
            </a:r>
            <a:r>
              <a:rPr lang="en-US" sz="1800" dirty="0">
                <a:latin typeface="Courier New" charset="0"/>
                <a:ea typeface="Courier New" charset="0"/>
                <a:cs typeface="Courier New" charset="0"/>
              </a:rPr>
              <a:t>html</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head</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meta charset="utf-8" /&gt;</a:t>
            </a:r>
            <a:endParaRPr lang="en-US" sz="1800" dirty="0" smtClean="0">
              <a:latin typeface="Courier New" charset="0"/>
              <a:ea typeface="Courier New" charset="0"/>
              <a:cs typeface="Courier New" charset="0"/>
            </a:endParaRP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script type="</a:t>
            </a:r>
            <a:r>
              <a:rPr lang="en-US" sz="1800" dirty="0" smtClean="0">
                <a:latin typeface="Courier New" charset="0"/>
                <a:ea typeface="Courier New" charset="0"/>
                <a:cs typeface="Courier New" charset="0"/>
              </a:rPr>
              <a:t>text/</a:t>
            </a:r>
            <a:r>
              <a:rPr lang="en-US" sz="1800" dirty="0" err="1" smtClean="0">
                <a:latin typeface="Courier New" charset="0"/>
                <a:ea typeface="Courier New" charset="0"/>
                <a:cs typeface="Courier New" charset="0"/>
              </a:rPr>
              <a:t>javascript"src</a:t>
            </a:r>
            <a:r>
              <a:rPr lang="en-US" sz="1800" dirty="0">
                <a:latin typeface="Courier New" charset="0"/>
                <a:ea typeface="Courier New" charset="0"/>
                <a:cs typeface="Courier New" charset="0"/>
              </a:rPr>
              <a:t>="</a:t>
            </a:r>
            <a:r>
              <a:rPr lang="en-US" sz="1800" dirty="0" err="1" smtClean="0">
                <a:latin typeface="Courier New" charset="0"/>
                <a:ea typeface="Courier New" charset="0"/>
                <a:cs typeface="Courier New" charset="0"/>
              </a:rPr>
              <a:t>script.js</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script</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link </a:t>
            </a:r>
            <a:r>
              <a:rPr lang="en-US" sz="1800" dirty="0" err="1">
                <a:latin typeface="Courier New" charset="0"/>
                <a:ea typeface="Courier New" charset="0"/>
                <a:cs typeface="Courier New" charset="0"/>
              </a:rPr>
              <a:t>rel</a:t>
            </a:r>
            <a:r>
              <a:rPr lang="en-US" sz="1800" dirty="0">
                <a:latin typeface="Courier New" charset="0"/>
                <a:ea typeface="Courier New" charset="0"/>
                <a:cs typeface="Courier New" charset="0"/>
              </a:rPr>
              <a:t>="</a:t>
            </a:r>
            <a:r>
              <a:rPr lang="en-US" sz="1800" dirty="0" err="1" smtClean="0">
                <a:latin typeface="Courier New" charset="0"/>
                <a:ea typeface="Courier New" charset="0"/>
                <a:cs typeface="Courier New" charset="0"/>
              </a:rPr>
              <a:t>stylesheet</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type</a:t>
            </a:r>
            <a:r>
              <a:rPr lang="en-US" sz="1800" dirty="0">
                <a:latin typeface="Courier New" charset="0"/>
                <a:ea typeface="Courier New" charset="0"/>
                <a:cs typeface="Courier New" charset="0"/>
              </a:rPr>
              <a:t>="</a:t>
            </a:r>
            <a:r>
              <a:rPr lang="en-US" sz="1800" dirty="0" smtClean="0">
                <a:latin typeface="Courier New" charset="0"/>
                <a:ea typeface="Courier New" charset="0"/>
                <a:cs typeface="Courier New" charset="0"/>
              </a:rPr>
              <a:t>text/</a:t>
            </a:r>
            <a:r>
              <a:rPr lang="en-US" sz="1800" dirty="0" err="1" smtClean="0">
                <a:latin typeface="Courier New" charset="0"/>
                <a:ea typeface="Courier New" charset="0"/>
                <a:cs typeface="Courier New" charset="0"/>
              </a:rPr>
              <a:t>css</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r>
              <a:rPr lang="en-US" sz="1800" dirty="0" err="1" smtClean="0">
                <a:latin typeface="Courier New" charset="0"/>
                <a:ea typeface="Courier New" charset="0"/>
                <a:cs typeface="Courier New" charset="0"/>
              </a:rPr>
              <a:t>href</a:t>
            </a:r>
            <a:r>
              <a:rPr lang="en-US" sz="1800" dirty="0">
                <a:latin typeface="Courier New" charset="0"/>
                <a:ea typeface="Courier New" charset="0"/>
                <a:cs typeface="Courier New" charset="0"/>
              </a:rPr>
              <a:t>="</a:t>
            </a:r>
            <a:r>
              <a:rPr lang="en-US" sz="1800" dirty="0" err="1">
                <a:latin typeface="Courier New" charset="0"/>
                <a:ea typeface="Courier New" charset="0"/>
                <a:cs typeface="Courier New" charset="0"/>
              </a:rPr>
              <a:t>style.css</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link</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head</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body</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h1&gt;Example HTML&lt;/h1</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button </a:t>
            </a:r>
            <a:r>
              <a:rPr lang="en-US" sz="1800" dirty="0" err="1">
                <a:latin typeface="Courier New" charset="0"/>
                <a:ea typeface="Courier New" charset="0"/>
                <a:cs typeface="Courier New" charset="0"/>
              </a:rPr>
              <a:t>onclick</a:t>
            </a:r>
            <a:r>
              <a:rPr lang="en-US" sz="1800" dirty="0">
                <a:latin typeface="Courier New" charset="0"/>
                <a:ea typeface="Courier New" charset="0"/>
                <a:cs typeface="Courier New" charset="0"/>
              </a:rPr>
              <a:t>="</a:t>
            </a:r>
            <a:r>
              <a:rPr lang="en-US" sz="1800" dirty="0" err="1">
                <a:latin typeface="Courier New" charset="0"/>
                <a:ea typeface="Courier New" charset="0"/>
                <a:cs typeface="Courier New" charset="0"/>
              </a:rPr>
              <a:t>sayHello</a:t>
            </a:r>
            <a:r>
              <a:rPr lang="en-US" sz="1800" dirty="0">
                <a:latin typeface="Courier New" charset="0"/>
                <a:ea typeface="Courier New" charset="0"/>
                <a:cs typeface="Courier New" charset="0"/>
              </a:rPr>
              <a:t>('world</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Click Me</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button</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body</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smtClean="0">
                <a:latin typeface="Courier New" charset="0"/>
                <a:ea typeface="Courier New" charset="0"/>
                <a:cs typeface="Courier New" charset="0"/>
              </a:rPr>
              <a:t>&lt;/</a:t>
            </a:r>
            <a:r>
              <a:rPr lang="en-US" sz="1800" dirty="0">
                <a:latin typeface="Courier New" charset="0"/>
                <a:ea typeface="Courier New" charset="0"/>
                <a:cs typeface="Courier New" charset="0"/>
              </a:rPr>
              <a:t>html&gt;</a:t>
            </a:r>
          </a:p>
        </p:txBody>
      </p:sp>
      <p:sp>
        <p:nvSpPr>
          <p:cNvPr id="4" name="TextBox 3"/>
          <p:cNvSpPr txBox="1"/>
          <p:nvPr/>
        </p:nvSpPr>
        <p:spPr>
          <a:xfrm>
            <a:off x="898902" y="1255363"/>
            <a:ext cx="7268705" cy="338554"/>
          </a:xfrm>
          <a:prstGeom prst="rect">
            <a:avLst/>
          </a:prstGeom>
          <a:noFill/>
        </p:spPr>
        <p:txBody>
          <a:bodyPr wrap="square" rtlCol="0">
            <a:spAutoFit/>
          </a:bodyPr>
          <a:lstStyle/>
          <a:p>
            <a:pPr algn="r"/>
            <a:r>
              <a:rPr lang="en-US" sz="1600" dirty="0">
                <a:hlinkClick r:id="rId2"/>
              </a:rPr>
              <a:t>http://ist.uwaterloo.ca/~</a:t>
            </a:r>
            <a:r>
              <a:rPr lang="en-US" sz="1600" dirty="0" smtClean="0">
                <a:hlinkClick r:id="rId2"/>
              </a:rPr>
              <a:t>cpbell/1161.cs330/SOURCES/HTML-example/</a:t>
            </a:r>
            <a:endParaRPr lang="en-US" sz="1600" dirty="0" smtClean="0"/>
          </a:p>
        </p:txBody>
      </p:sp>
    </p:spTree>
    <p:extLst>
      <p:ext uri="{BB962C8B-B14F-4D97-AF65-F5344CB8AC3E}">
        <p14:creationId xmlns:p14="http://schemas.microsoft.com/office/powerpoint/2010/main" val="6347668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Example JavaScript</a:t>
            </a:r>
            <a:endParaRPr lang="en-US" dirty="0"/>
          </a:p>
        </p:txBody>
      </p:sp>
      <p:sp>
        <p:nvSpPr>
          <p:cNvPr id="3" name="Content Placeholder 2"/>
          <p:cNvSpPr>
            <a:spLocks noGrp="1"/>
          </p:cNvSpPr>
          <p:nvPr>
            <p:ph idx="1"/>
          </p:nvPr>
        </p:nvSpPr>
        <p:spPr/>
        <p:txBody>
          <a:bodyPr anchor="ctr">
            <a:normAutofit/>
          </a:bodyPr>
          <a:lstStyle/>
          <a:p>
            <a:pPr marL="0" lvl="0" indent="0">
              <a:lnSpc>
                <a:spcPct val="100000"/>
              </a:lnSpc>
              <a:spcBef>
                <a:spcPts val="0"/>
              </a:spcBef>
              <a:buNone/>
            </a:pPr>
            <a:r>
              <a:rPr lang="en-US" sz="1800" dirty="0">
                <a:latin typeface="Courier New" charset="0"/>
                <a:ea typeface="Courier New" charset="0"/>
                <a:cs typeface="Courier New" charset="0"/>
              </a:rPr>
              <a:t>function </a:t>
            </a:r>
            <a:r>
              <a:rPr lang="en-US" sz="1800" dirty="0" err="1">
                <a:latin typeface="Courier New" charset="0"/>
                <a:ea typeface="Courier New" charset="0"/>
                <a:cs typeface="Courier New" charset="0"/>
              </a:rPr>
              <a:t>sayMessage</a:t>
            </a:r>
            <a:r>
              <a:rPr lang="en-US" sz="1800" dirty="0">
                <a:latin typeface="Courier New" charset="0"/>
                <a:ea typeface="Courier New" charset="0"/>
                <a:cs typeface="Courier New" charset="0"/>
              </a:rPr>
              <a:t>(parameter) </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r>
              <a:rPr lang="en-US" sz="1800" dirty="0" err="1" smtClean="0">
                <a:latin typeface="Courier New" charset="0"/>
                <a:ea typeface="Courier New" charset="0"/>
                <a:cs typeface="Courier New" charset="0"/>
              </a:rPr>
              <a:t>window.alert</a:t>
            </a:r>
            <a:r>
              <a:rPr lang="en-US" sz="1800" dirty="0" smtClean="0">
                <a:latin typeface="Courier New" charset="0"/>
                <a:ea typeface="Courier New" charset="0"/>
                <a:cs typeface="Courier New" charset="0"/>
              </a:rPr>
              <a:t>(parameter)</a:t>
            </a:r>
          </a:p>
          <a:p>
            <a:pPr marL="0" lvl="0" indent="0">
              <a:lnSpc>
                <a:spcPct val="100000"/>
              </a:lnSpc>
              <a:spcBef>
                <a:spcPts val="0"/>
              </a:spcBef>
              <a:buNone/>
            </a:pP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p:txBody>
      </p:sp>
      <p:sp>
        <p:nvSpPr>
          <p:cNvPr id="4" name="TextBox 3"/>
          <p:cNvSpPr txBox="1"/>
          <p:nvPr/>
        </p:nvSpPr>
        <p:spPr>
          <a:xfrm>
            <a:off x="898902" y="1255363"/>
            <a:ext cx="7268705" cy="338554"/>
          </a:xfrm>
          <a:prstGeom prst="rect">
            <a:avLst/>
          </a:prstGeom>
          <a:noFill/>
        </p:spPr>
        <p:txBody>
          <a:bodyPr wrap="square" rtlCol="0">
            <a:spAutoFit/>
          </a:bodyPr>
          <a:lstStyle/>
          <a:p>
            <a:pPr algn="r"/>
            <a:r>
              <a:rPr lang="en-US" sz="1600" dirty="0">
                <a:hlinkClick r:id="rId2"/>
              </a:rPr>
              <a:t>http://ist.uwaterloo.ca/~</a:t>
            </a:r>
            <a:r>
              <a:rPr lang="en-US" sz="1600" dirty="0" smtClean="0">
                <a:hlinkClick r:id="rId2"/>
              </a:rPr>
              <a:t>cpbell/1161.cs330/SOURCES/HTML-example/</a:t>
            </a:r>
            <a:endParaRPr lang="en-US" sz="1600" dirty="0" smtClean="0"/>
          </a:p>
        </p:txBody>
      </p:sp>
    </p:spTree>
    <p:extLst>
      <p:ext uri="{BB962C8B-B14F-4D97-AF65-F5344CB8AC3E}">
        <p14:creationId xmlns:p14="http://schemas.microsoft.com/office/powerpoint/2010/main" val="17205939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Example CSS</a:t>
            </a:r>
            <a:endParaRPr lang="en-US" dirty="0"/>
          </a:p>
        </p:txBody>
      </p:sp>
      <p:sp>
        <p:nvSpPr>
          <p:cNvPr id="3" name="Content Placeholder 2"/>
          <p:cNvSpPr>
            <a:spLocks noGrp="1"/>
          </p:cNvSpPr>
          <p:nvPr>
            <p:ph idx="1"/>
          </p:nvPr>
        </p:nvSpPr>
        <p:spPr/>
        <p:txBody>
          <a:bodyPr anchor="ctr">
            <a:normAutofit lnSpcReduction="10000"/>
          </a:bodyPr>
          <a:lstStyle/>
          <a:p>
            <a:pPr marL="0" lvl="0" indent="0">
              <a:lnSpc>
                <a:spcPct val="100000"/>
              </a:lnSpc>
              <a:spcBef>
                <a:spcPts val="0"/>
              </a:spcBef>
              <a:buNone/>
            </a:pPr>
            <a:r>
              <a:rPr lang="en-US" sz="1800" dirty="0">
                <a:latin typeface="Courier New" charset="0"/>
                <a:ea typeface="Courier New" charset="0"/>
                <a:cs typeface="Courier New" charset="0"/>
              </a:rPr>
              <a:t>button </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background-color</a:t>
            </a:r>
            <a:r>
              <a:rPr lang="en-US" sz="1800" dirty="0">
                <a:latin typeface="Courier New" charset="0"/>
                <a:ea typeface="Courier New" charset="0"/>
                <a:cs typeface="Courier New" charset="0"/>
              </a:rPr>
              <a:t>: #4CAF50; /* Green </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border</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none;</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color</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white;</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padding</a:t>
            </a:r>
            <a:r>
              <a:rPr lang="en-US" sz="1800" dirty="0">
                <a:latin typeface="Courier New" charset="0"/>
                <a:ea typeface="Courier New" charset="0"/>
                <a:cs typeface="Courier New" charset="0"/>
              </a:rPr>
              <a:t>: 15px </a:t>
            </a:r>
            <a:r>
              <a:rPr lang="en-US" sz="1800" dirty="0" smtClean="0">
                <a:latin typeface="Courier New" charset="0"/>
                <a:ea typeface="Courier New" charset="0"/>
                <a:cs typeface="Courier New" charset="0"/>
              </a:rPr>
              <a:t>32px;</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text-align</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center;</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text-decoration</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none;</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display</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inline-block;</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font-size</a:t>
            </a:r>
            <a:r>
              <a:rPr lang="en-US" sz="1800" dirty="0">
                <a:latin typeface="Courier New" charset="0"/>
                <a:ea typeface="Courier New" charset="0"/>
                <a:cs typeface="Courier New" charset="0"/>
              </a:rPr>
              <a:t>: 16px</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smtClean="0">
                <a:latin typeface="Courier New" charset="0"/>
                <a:ea typeface="Courier New" charset="0"/>
                <a:cs typeface="Courier New" charset="0"/>
              </a:rPr>
              <a:t>}</a:t>
            </a:r>
          </a:p>
          <a:p>
            <a:pPr marL="0" lvl="0" indent="0">
              <a:lnSpc>
                <a:spcPct val="100000"/>
              </a:lnSpc>
              <a:spcBef>
                <a:spcPts val="0"/>
              </a:spcBef>
              <a:buNone/>
            </a:pPr>
            <a:endParaRPr lang="en-US" sz="1800" dirty="0" smtClean="0">
              <a:latin typeface="Courier New" charset="0"/>
              <a:ea typeface="Courier New" charset="0"/>
              <a:cs typeface="Courier New" charset="0"/>
            </a:endParaRPr>
          </a:p>
          <a:p>
            <a:pPr marL="0" lvl="0" indent="0">
              <a:lnSpc>
                <a:spcPct val="100000"/>
              </a:lnSpc>
              <a:spcBef>
                <a:spcPts val="0"/>
              </a:spcBef>
              <a:buNone/>
            </a:pPr>
            <a:r>
              <a:rPr lang="en-US" sz="1800" dirty="0" smtClean="0">
                <a:latin typeface="Courier New" charset="0"/>
                <a:ea typeface="Courier New" charset="0"/>
                <a:cs typeface="Courier New" charset="0"/>
              </a:rPr>
              <a:t>body </a:t>
            </a:r>
            <a:r>
              <a:rPr lang="en-US" sz="1800" dirty="0">
                <a:latin typeface="Courier New" charset="0"/>
                <a:ea typeface="Courier New" charset="0"/>
                <a:cs typeface="Courier New" charset="0"/>
              </a:rPr>
              <a:t>{ background-color: </a:t>
            </a:r>
            <a:r>
              <a:rPr lang="en-US" sz="1800" dirty="0" err="1">
                <a:latin typeface="Courier New" charset="0"/>
                <a:ea typeface="Courier New" charset="0"/>
                <a:cs typeface="Courier New" charset="0"/>
              </a:rPr>
              <a:t>lightgreen</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t>
            </a:r>
          </a:p>
          <a:p>
            <a:pPr marL="0" lvl="0" indent="0">
              <a:lnSpc>
                <a:spcPct val="100000"/>
              </a:lnSpc>
              <a:spcBef>
                <a:spcPts val="0"/>
              </a:spcBef>
              <a:buNone/>
            </a:pPr>
            <a:endParaRPr lang="en-US" sz="1800" dirty="0">
              <a:latin typeface="Courier New" charset="0"/>
              <a:ea typeface="Courier New" charset="0"/>
              <a:cs typeface="Courier New" charset="0"/>
            </a:endParaRPr>
          </a:p>
          <a:p>
            <a:pPr marL="0" lvl="0" indent="0">
              <a:lnSpc>
                <a:spcPct val="100000"/>
              </a:lnSpc>
              <a:spcBef>
                <a:spcPts val="0"/>
              </a:spcBef>
              <a:buNone/>
            </a:pPr>
            <a:r>
              <a:rPr lang="en-US" sz="1800" dirty="0" smtClean="0">
                <a:latin typeface="Courier New" charset="0"/>
                <a:ea typeface="Courier New" charset="0"/>
                <a:cs typeface="Courier New" charset="0"/>
              </a:rPr>
              <a:t>h1 </a:t>
            </a:r>
            <a:r>
              <a:rPr lang="en-US" sz="1800" dirty="0">
                <a:latin typeface="Courier New" charset="0"/>
                <a:ea typeface="Courier New" charset="0"/>
                <a:cs typeface="Courier New" charset="0"/>
              </a:rPr>
              <a:t>{ color: </a:t>
            </a:r>
            <a:r>
              <a:rPr lang="en-US" sz="1800" dirty="0" err="1" smtClean="0">
                <a:latin typeface="Courier New" charset="0"/>
                <a:ea typeface="Courier New" charset="0"/>
                <a:cs typeface="Courier New" charset="0"/>
              </a:rPr>
              <a:t>darkgreen</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margin-left</a:t>
            </a:r>
            <a:r>
              <a:rPr lang="en-US" sz="1800" dirty="0">
                <a:latin typeface="Courier New" charset="0"/>
                <a:ea typeface="Courier New" charset="0"/>
                <a:cs typeface="Courier New" charset="0"/>
              </a:rPr>
              <a:t>: 20px</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p:txBody>
      </p:sp>
      <p:sp>
        <p:nvSpPr>
          <p:cNvPr id="4" name="TextBox 3"/>
          <p:cNvSpPr txBox="1"/>
          <p:nvPr/>
        </p:nvSpPr>
        <p:spPr>
          <a:xfrm>
            <a:off x="898902" y="1255363"/>
            <a:ext cx="7268705" cy="338554"/>
          </a:xfrm>
          <a:prstGeom prst="rect">
            <a:avLst/>
          </a:prstGeom>
          <a:noFill/>
        </p:spPr>
        <p:txBody>
          <a:bodyPr wrap="square" rtlCol="0">
            <a:spAutoFit/>
          </a:bodyPr>
          <a:lstStyle/>
          <a:p>
            <a:pPr algn="r"/>
            <a:r>
              <a:rPr lang="en-US" sz="1600" dirty="0">
                <a:hlinkClick r:id="rId2"/>
              </a:rPr>
              <a:t>http://ist.uwaterloo.ca/~</a:t>
            </a:r>
            <a:r>
              <a:rPr lang="en-US" sz="1600" dirty="0" smtClean="0">
                <a:hlinkClick r:id="rId2"/>
              </a:rPr>
              <a:t>cpbell/1161.cs330/SOURCES/HTML-example/</a:t>
            </a:r>
            <a:endParaRPr lang="en-US" sz="1600" dirty="0" smtClean="0"/>
          </a:p>
        </p:txBody>
      </p:sp>
    </p:spTree>
    <p:extLst>
      <p:ext uri="{BB962C8B-B14F-4D97-AF65-F5344CB8AC3E}">
        <p14:creationId xmlns:p14="http://schemas.microsoft.com/office/powerpoint/2010/main" val="3285768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HTML Example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230804"/>
            <a:ext cx="3886200" cy="3540979"/>
          </a:xfrm>
          <a:effectLst>
            <a:outerShdw blurRad="50800" dist="38100" dir="2700000" algn="tl" rotWithShape="0">
              <a:prstClr val="black">
                <a:alpha val="40000"/>
              </a:prstClr>
            </a:outerShdw>
          </a:effectLst>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2245600"/>
            <a:ext cx="3886200" cy="3511388"/>
          </a:xfrm>
          <a:effectLst>
            <a:outerShdw blurRad="50800" dist="38100" dir="2700000" algn="tl" rotWithShape="0">
              <a:prstClr val="black">
                <a:alpha val="40000"/>
              </a:prstClr>
            </a:outerShdw>
          </a:effectLst>
        </p:spPr>
      </p:pic>
      <p:sp>
        <p:nvSpPr>
          <p:cNvPr id="7" name="TextBox 6"/>
          <p:cNvSpPr txBox="1"/>
          <p:nvPr/>
        </p:nvSpPr>
        <p:spPr>
          <a:xfrm>
            <a:off x="774915" y="1690689"/>
            <a:ext cx="3564610" cy="369332"/>
          </a:xfrm>
          <a:prstGeom prst="rect">
            <a:avLst/>
          </a:prstGeom>
          <a:noFill/>
        </p:spPr>
        <p:txBody>
          <a:bodyPr wrap="square" rtlCol="0">
            <a:spAutoFit/>
          </a:bodyPr>
          <a:lstStyle/>
          <a:p>
            <a:r>
              <a:rPr lang="en-US" dirty="0" smtClean="0"/>
              <a:t>With CSS + JavaScript</a:t>
            </a:r>
            <a:endParaRPr lang="en-US" dirty="0"/>
          </a:p>
        </p:txBody>
      </p:sp>
      <p:sp>
        <p:nvSpPr>
          <p:cNvPr id="8" name="TextBox 7"/>
          <p:cNvSpPr txBox="1"/>
          <p:nvPr/>
        </p:nvSpPr>
        <p:spPr>
          <a:xfrm>
            <a:off x="4572000" y="1720432"/>
            <a:ext cx="3564610" cy="369332"/>
          </a:xfrm>
          <a:prstGeom prst="rect">
            <a:avLst/>
          </a:prstGeom>
          <a:noFill/>
        </p:spPr>
        <p:txBody>
          <a:bodyPr wrap="square" rtlCol="0">
            <a:spAutoFit/>
          </a:bodyPr>
          <a:lstStyle/>
          <a:p>
            <a:r>
              <a:rPr lang="en-US" dirty="0" smtClean="0"/>
              <a:t>Without CSS + JavaScript</a:t>
            </a:r>
            <a:endParaRPr lang="en-US" dirty="0"/>
          </a:p>
        </p:txBody>
      </p:sp>
      <p:sp>
        <p:nvSpPr>
          <p:cNvPr id="9" name="TextBox 8"/>
          <p:cNvSpPr txBox="1"/>
          <p:nvPr/>
        </p:nvSpPr>
        <p:spPr>
          <a:xfrm>
            <a:off x="898902" y="1255363"/>
            <a:ext cx="7268705" cy="338554"/>
          </a:xfrm>
          <a:prstGeom prst="rect">
            <a:avLst/>
          </a:prstGeom>
          <a:noFill/>
        </p:spPr>
        <p:txBody>
          <a:bodyPr wrap="square" rtlCol="0">
            <a:spAutoFit/>
          </a:bodyPr>
          <a:lstStyle/>
          <a:p>
            <a:pPr algn="r"/>
            <a:r>
              <a:rPr lang="en-US" sz="1600" dirty="0">
                <a:hlinkClick r:id="rId4"/>
              </a:rPr>
              <a:t>http://ist.uwaterloo.ca/~</a:t>
            </a:r>
            <a:r>
              <a:rPr lang="en-US" sz="1600" dirty="0" smtClean="0">
                <a:hlinkClick r:id="rId4"/>
              </a:rPr>
              <a:t>cpbell/1161.cs330/SOURCES/HTML-example/</a:t>
            </a:r>
            <a:endParaRPr lang="en-US" sz="1600" dirty="0" smtClean="0"/>
          </a:p>
        </p:txBody>
      </p:sp>
    </p:spTree>
    <p:extLst>
      <p:ext uri="{BB962C8B-B14F-4D97-AF65-F5344CB8AC3E}">
        <p14:creationId xmlns:p14="http://schemas.microsoft.com/office/powerpoint/2010/main" val="21461421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924763918"/>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43687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XML</a:t>
            </a:r>
            <a:endParaRPr lang="en-US" dirty="0"/>
          </a:p>
        </p:txBody>
      </p:sp>
      <p:sp>
        <p:nvSpPr>
          <p:cNvPr id="3" name="Content Placeholder 2"/>
          <p:cNvSpPr>
            <a:spLocks noGrp="1"/>
          </p:cNvSpPr>
          <p:nvPr>
            <p:ph idx="1"/>
          </p:nvPr>
        </p:nvSpPr>
        <p:spPr/>
        <p:txBody>
          <a:bodyPr>
            <a:normAutofit lnSpcReduction="10000"/>
          </a:bodyPr>
          <a:lstStyle/>
          <a:p>
            <a:r>
              <a:rPr lang="en-US" dirty="0" smtClean="0"/>
              <a:t>Extensible Markup Language (XML)</a:t>
            </a:r>
          </a:p>
          <a:p>
            <a:pPr lvl="1"/>
            <a:r>
              <a:rPr lang="en-US" dirty="0"/>
              <a:t>See: </a:t>
            </a:r>
            <a:r>
              <a:rPr lang="en-US" dirty="0">
                <a:hlinkClick r:id="rId2"/>
              </a:rPr>
              <a:t>https://www.w3.org/TR/xml</a:t>
            </a:r>
            <a:r>
              <a:rPr lang="en-US" dirty="0" smtClean="0">
                <a:hlinkClick r:id="rId2"/>
              </a:rPr>
              <a:t>/</a:t>
            </a:r>
            <a:endParaRPr lang="en-US" dirty="0" smtClean="0"/>
          </a:p>
          <a:p>
            <a:pPr lvl="1"/>
            <a:r>
              <a:rPr lang="en-US" dirty="0"/>
              <a:t>Provides a way to structure (aka ‘markup’) arbitrary text content with tags so a computers and humans can read it</a:t>
            </a:r>
            <a:r>
              <a:rPr lang="en-US" dirty="0" smtClean="0"/>
              <a:t>.</a:t>
            </a:r>
          </a:p>
          <a:p>
            <a:pPr lvl="1"/>
            <a:r>
              <a:rPr lang="en-US" dirty="0"/>
              <a:t>O</a:t>
            </a:r>
            <a:r>
              <a:rPr lang="en-US" dirty="0" smtClean="0"/>
              <a:t>stensibly the parent of HTML.</a:t>
            </a:r>
          </a:p>
          <a:p>
            <a:pPr lvl="1"/>
            <a:r>
              <a:rPr lang="en-US" dirty="0" smtClean="0"/>
              <a:t>Expands on an older format called the Standard Generalized Markup Language (SGML).</a:t>
            </a:r>
          </a:p>
          <a:p>
            <a:pPr lvl="1"/>
            <a:r>
              <a:rPr lang="en-US" dirty="0" smtClean="0"/>
              <a:t>Example uses:</a:t>
            </a:r>
          </a:p>
          <a:p>
            <a:pPr lvl="2"/>
            <a:r>
              <a:rPr lang="en-US" dirty="0" smtClean="0"/>
              <a:t>Microsoft Office Files (</a:t>
            </a:r>
            <a:r>
              <a:rPr lang="en-US" dirty="0" err="1" smtClean="0"/>
              <a:t>docx</a:t>
            </a:r>
            <a:r>
              <a:rPr lang="en-US" dirty="0" smtClean="0"/>
              <a:t>, </a:t>
            </a:r>
            <a:r>
              <a:rPr lang="en-US" dirty="0" err="1" smtClean="0"/>
              <a:t>xlsx</a:t>
            </a:r>
            <a:r>
              <a:rPr lang="en-US" dirty="0" smtClean="0"/>
              <a:t>, </a:t>
            </a:r>
            <a:r>
              <a:rPr lang="en-US" dirty="0" err="1" smtClean="0"/>
              <a:t>pptx</a:t>
            </a:r>
            <a:r>
              <a:rPr lang="en-US" dirty="0" smtClean="0"/>
              <a:t>)</a:t>
            </a:r>
          </a:p>
          <a:p>
            <a:pPr lvl="2"/>
            <a:r>
              <a:rPr lang="en-US" dirty="0" smtClean="0"/>
              <a:t>Really Simple Syndication (RSS) feeds</a:t>
            </a:r>
          </a:p>
          <a:p>
            <a:pPr lvl="2"/>
            <a:r>
              <a:rPr lang="en-US" dirty="0" smtClean="0">
                <a:hlinkClick r:id="rId3"/>
              </a:rPr>
              <a:t>https</a:t>
            </a:r>
            <a:r>
              <a:rPr lang="en-US" dirty="0">
                <a:hlinkClick r:id="rId3"/>
              </a:rPr>
              <a:t>://</a:t>
            </a:r>
            <a:r>
              <a:rPr lang="en-US" dirty="0" smtClean="0">
                <a:hlinkClick r:id="rId3"/>
              </a:rPr>
              <a:t>en.wikipedia.org/wiki/List_of_XML_markup_languages</a:t>
            </a:r>
            <a:endParaRPr lang="en-US" dirty="0" smtClean="0"/>
          </a:p>
        </p:txBody>
      </p:sp>
    </p:spTree>
    <p:extLst>
      <p:ext uri="{BB962C8B-B14F-4D97-AF65-F5344CB8AC3E}">
        <p14:creationId xmlns:p14="http://schemas.microsoft.com/office/powerpoint/2010/main" val="14612539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XML Example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0104" y="1376173"/>
            <a:ext cx="6343792" cy="4351338"/>
          </a:xfrm>
        </p:spPr>
      </p:pic>
      <p:sp>
        <p:nvSpPr>
          <p:cNvPr id="5" name="TextBox 4"/>
          <p:cNvSpPr txBox="1"/>
          <p:nvPr/>
        </p:nvSpPr>
        <p:spPr>
          <a:xfrm>
            <a:off x="1400104" y="5966847"/>
            <a:ext cx="6343792" cy="523220"/>
          </a:xfrm>
          <a:prstGeom prst="rect">
            <a:avLst/>
          </a:prstGeom>
          <a:noFill/>
        </p:spPr>
        <p:txBody>
          <a:bodyPr wrap="square" rtlCol="0">
            <a:spAutoFit/>
          </a:bodyPr>
          <a:lstStyle/>
          <a:p>
            <a:r>
              <a:rPr lang="en-US" sz="1400" dirty="0" smtClean="0"/>
              <a:t>Public Domain from: </a:t>
            </a:r>
            <a:r>
              <a:rPr lang="en-US" sz="1400" dirty="0">
                <a:hlinkClick r:id="rId4"/>
              </a:rPr>
              <a:t>https://</a:t>
            </a:r>
            <a:r>
              <a:rPr lang="en-US" sz="1400" dirty="0" smtClean="0">
                <a:hlinkClick r:id="rId4"/>
              </a:rPr>
              <a:t>en.wikipedia.org/wiki/File:RecipeBook_XML_Example.png</a:t>
            </a:r>
            <a:r>
              <a:rPr lang="en-US" sz="1400" dirty="0" smtClean="0"/>
              <a:t> </a:t>
            </a:r>
            <a:endParaRPr lang="en-US" sz="1400" dirty="0"/>
          </a:p>
        </p:txBody>
      </p:sp>
    </p:spTree>
    <p:extLst>
      <p:ext uri="{BB962C8B-B14F-4D97-AF65-F5344CB8AC3E}">
        <p14:creationId xmlns:p14="http://schemas.microsoft.com/office/powerpoint/2010/main" val="9558837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Web Services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Today you learned about a number of ‘Social IT’ innovations– the innovations that moved the WWW from its Web 1.0 early past to its Web 2.0 social present.</a:t>
            </a:r>
          </a:p>
          <a:p>
            <a:r>
              <a:rPr lang="en-US" dirty="0" smtClean="0"/>
              <a:t>One of the key elements of the </a:t>
            </a:r>
            <a:r>
              <a:rPr lang="en-US" b="1" dirty="0" smtClean="0"/>
              <a:t>Web 2.0- Social Web</a:t>
            </a:r>
            <a:r>
              <a:rPr lang="en-US" dirty="0" smtClean="0"/>
              <a:t> revolution was the ability to access data from different services (Wikis, Blogs, Microblogs, etc.)</a:t>
            </a:r>
          </a:p>
          <a:p>
            <a:r>
              <a:rPr lang="en-US" dirty="0" smtClean="0"/>
              <a:t>Application Programming Interfaces (APIs) were key to this. When APIs work over HTTP, they are called ‘Web Services.’</a:t>
            </a:r>
          </a:p>
          <a:p>
            <a:pPr lvl="1"/>
            <a:r>
              <a:rPr lang="en-US" dirty="0" smtClean="0"/>
              <a:t>“</a:t>
            </a:r>
            <a:r>
              <a:rPr lang="en-US" dirty="0"/>
              <a:t>A </a:t>
            </a:r>
            <a:r>
              <a:rPr lang="en-US" b="1" dirty="0"/>
              <a:t>Web </a:t>
            </a:r>
            <a:r>
              <a:rPr lang="en-US" b="1" dirty="0" smtClean="0"/>
              <a:t>Service</a:t>
            </a:r>
            <a:r>
              <a:rPr lang="en-US" dirty="0" smtClean="0"/>
              <a:t> </a:t>
            </a:r>
            <a:r>
              <a:rPr lang="en-US" dirty="0"/>
              <a:t>is a software system designed to support interoperable machine-to-machine interaction over a network</a:t>
            </a:r>
            <a:r>
              <a:rPr lang="en-US" dirty="0" smtClean="0"/>
              <a:t>.”</a:t>
            </a:r>
            <a:r>
              <a:rPr lang="en-US" dirty="0"/>
              <a:t>  </a:t>
            </a:r>
            <a:r>
              <a:rPr lang="en-US" sz="1500" dirty="0"/>
              <a:t>source: </a:t>
            </a:r>
            <a:r>
              <a:rPr lang="en-US" sz="1500" dirty="0">
                <a:hlinkClick r:id="rId2"/>
              </a:rPr>
              <a:t>https://www.w3.org/TR/2004/NOTE-ws-gloss-20040211/#</a:t>
            </a:r>
            <a:r>
              <a:rPr lang="en-US" sz="1500" dirty="0" smtClean="0">
                <a:hlinkClick r:id="rId2"/>
              </a:rPr>
              <a:t>webservice</a:t>
            </a:r>
            <a:endParaRPr lang="en-US" sz="1500" dirty="0" smtClean="0"/>
          </a:p>
          <a:p>
            <a:pPr lvl="1"/>
            <a:endParaRPr lang="en-US" dirty="0" smtClean="0"/>
          </a:p>
          <a:p>
            <a:endParaRPr lang="en-US" dirty="0"/>
          </a:p>
        </p:txBody>
      </p:sp>
    </p:spTree>
    <p:extLst>
      <p:ext uri="{BB962C8B-B14F-4D97-AF65-F5344CB8AC3E}">
        <p14:creationId xmlns:p14="http://schemas.microsoft.com/office/powerpoint/2010/main" val="16209949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SOAP</a:t>
            </a:r>
            <a:endParaRPr lang="en-US" dirty="0"/>
          </a:p>
        </p:txBody>
      </p:sp>
      <p:sp>
        <p:nvSpPr>
          <p:cNvPr id="3" name="Content Placeholder 2"/>
          <p:cNvSpPr>
            <a:spLocks noGrp="1"/>
          </p:cNvSpPr>
          <p:nvPr>
            <p:ph idx="1"/>
          </p:nvPr>
        </p:nvSpPr>
        <p:spPr/>
        <p:txBody>
          <a:bodyPr>
            <a:normAutofit lnSpcReduction="10000"/>
          </a:bodyPr>
          <a:lstStyle/>
          <a:p>
            <a:r>
              <a:rPr lang="en-US" dirty="0" smtClean="0"/>
              <a:t>Simple Object Access Protocol (SOAP)</a:t>
            </a:r>
          </a:p>
          <a:p>
            <a:pPr lvl="1"/>
            <a:r>
              <a:rPr lang="en-US" dirty="0"/>
              <a:t>See: </a:t>
            </a:r>
            <a:r>
              <a:rPr lang="en-US" dirty="0">
                <a:hlinkClick r:id="rId2"/>
              </a:rPr>
              <a:t>https://www.w3.org/TR/soap12</a:t>
            </a:r>
            <a:r>
              <a:rPr lang="en-US" dirty="0" smtClean="0">
                <a:hlinkClick r:id="rId2"/>
              </a:rPr>
              <a:t>/</a:t>
            </a:r>
            <a:endParaRPr lang="en-US" dirty="0" smtClean="0"/>
          </a:p>
          <a:p>
            <a:r>
              <a:rPr lang="en-US" dirty="0" smtClean="0"/>
              <a:t>``A </a:t>
            </a:r>
            <a:r>
              <a:rPr lang="en-US" dirty="0"/>
              <a:t>SOAP message is an ordinary XML document containing the following elements:</a:t>
            </a:r>
          </a:p>
          <a:p>
            <a:pPr lvl="1"/>
            <a:r>
              <a:rPr lang="en-US" dirty="0"/>
              <a:t>An Envelope element that identifies the XML document as a SOAP message</a:t>
            </a:r>
          </a:p>
          <a:p>
            <a:pPr lvl="1"/>
            <a:r>
              <a:rPr lang="en-US" dirty="0"/>
              <a:t>A Header element that contains header information</a:t>
            </a:r>
          </a:p>
          <a:p>
            <a:pPr lvl="1"/>
            <a:r>
              <a:rPr lang="en-US" dirty="0"/>
              <a:t>A Body element that contains call and response information</a:t>
            </a:r>
          </a:p>
          <a:p>
            <a:pPr lvl="1"/>
            <a:r>
              <a:rPr lang="en-US" dirty="0"/>
              <a:t>A Fault element containing errors and status </a:t>
            </a:r>
            <a:r>
              <a:rPr lang="en-US" dirty="0" smtClean="0"/>
              <a:t>information’’</a:t>
            </a:r>
          </a:p>
          <a:p>
            <a:pPr marL="457200" lvl="1" indent="0" algn="r">
              <a:buNone/>
            </a:pPr>
            <a:r>
              <a:rPr lang="en-US" sz="1600" dirty="0"/>
              <a:t>From </a:t>
            </a:r>
            <a:r>
              <a:rPr lang="en-US" sz="1600" dirty="0">
                <a:hlinkClick r:id="rId3"/>
              </a:rPr>
              <a:t>http://www.w3schools.com/xml/xml_soap.asp</a:t>
            </a:r>
            <a:endParaRPr lang="en-US" sz="1600" dirty="0"/>
          </a:p>
          <a:p>
            <a:pPr marL="457200" lvl="1" indent="0" algn="r">
              <a:buNone/>
            </a:pPr>
            <a:endParaRPr lang="en-US" dirty="0"/>
          </a:p>
          <a:p>
            <a:pPr lvl="1"/>
            <a:endParaRPr lang="en-US" dirty="0" smtClean="0"/>
          </a:p>
        </p:txBody>
      </p:sp>
    </p:spTree>
    <p:extLst>
      <p:ext uri="{BB962C8B-B14F-4D97-AF65-F5344CB8AC3E}">
        <p14:creationId xmlns:p14="http://schemas.microsoft.com/office/powerpoint/2010/main" val="8157414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SOAP Example</a:t>
            </a:r>
            <a:endParaRPr lang="en-US" dirty="0"/>
          </a:p>
        </p:txBody>
      </p:sp>
      <p:sp>
        <p:nvSpPr>
          <p:cNvPr id="3" name="Content Placeholder 2"/>
          <p:cNvSpPr>
            <a:spLocks noGrp="1"/>
          </p:cNvSpPr>
          <p:nvPr>
            <p:ph idx="1"/>
          </p:nvPr>
        </p:nvSpPr>
        <p:spPr/>
        <p:txBody>
          <a:bodyPr>
            <a:normAutofit fontScale="85000" lnSpcReduction="20000"/>
          </a:bodyPr>
          <a:lstStyle/>
          <a:p>
            <a:pPr marL="0" lvl="1" indent="0">
              <a:lnSpc>
                <a:spcPct val="100000"/>
              </a:lnSpc>
              <a:spcBef>
                <a:spcPts val="0"/>
              </a:spcBef>
              <a:buNone/>
            </a:pPr>
            <a:r>
              <a:rPr lang="en-US" dirty="0"/>
              <a:t>POST </a:t>
            </a:r>
            <a:r>
              <a:rPr lang="en-US" b="1" dirty="0"/>
              <a:t>/</a:t>
            </a:r>
            <a:r>
              <a:rPr lang="en-US" b="1" dirty="0" err="1"/>
              <a:t>InStock</a:t>
            </a:r>
            <a:r>
              <a:rPr lang="en-US" dirty="0"/>
              <a:t> </a:t>
            </a:r>
            <a:r>
              <a:rPr lang="en-US" b="1" dirty="0" smtClean="0"/>
              <a:t>HTTP</a:t>
            </a:r>
            <a:r>
              <a:rPr lang="en-US" dirty="0" smtClean="0"/>
              <a:t>/1.1</a:t>
            </a:r>
          </a:p>
          <a:p>
            <a:pPr marL="0" lvl="1" indent="0">
              <a:lnSpc>
                <a:spcPct val="100000"/>
              </a:lnSpc>
              <a:spcBef>
                <a:spcPts val="0"/>
              </a:spcBef>
              <a:buNone/>
            </a:pPr>
            <a:r>
              <a:rPr lang="en-US" dirty="0" smtClean="0"/>
              <a:t>Host</a:t>
            </a:r>
            <a:r>
              <a:rPr lang="en-US" dirty="0"/>
              <a:t>: </a:t>
            </a:r>
            <a:r>
              <a:rPr lang="en-US" dirty="0" smtClean="0">
                <a:hlinkClick r:id="rId2"/>
              </a:rPr>
              <a:t>www.example.org</a:t>
            </a:r>
            <a:endParaRPr lang="en-US" dirty="0" smtClean="0"/>
          </a:p>
          <a:p>
            <a:pPr marL="0" lvl="1" indent="0">
              <a:lnSpc>
                <a:spcPct val="100000"/>
              </a:lnSpc>
              <a:spcBef>
                <a:spcPts val="0"/>
              </a:spcBef>
              <a:buNone/>
            </a:pPr>
            <a:r>
              <a:rPr lang="en-US" dirty="0" smtClean="0"/>
              <a:t>Content-Type</a:t>
            </a:r>
            <a:r>
              <a:rPr lang="en-US" dirty="0"/>
              <a:t>: application/</a:t>
            </a:r>
            <a:r>
              <a:rPr lang="en-US" dirty="0" err="1"/>
              <a:t>soap+xml</a:t>
            </a:r>
            <a:r>
              <a:rPr lang="en-US" dirty="0"/>
              <a:t>; </a:t>
            </a:r>
            <a:r>
              <a:rPr lang="en-US" dirty="0" smtClean="0"/>
              <a:t>charset=utf-8</a:t>
            </a:r>
          </a:p>
          <a:p>
            <a:pPr marL="0" lvl="1" indent="0">
              <a:lnSpc>
                <a:spcPct val="100000"/>
              </a:lnSpc>
              <a:spcBef>
                <a:spcPts val="0"/>
              </a:spcBef>
              <a:buNone/>
            </a:pPr>
            <a:r>
              <a:rPr lang="en-US" dirty="0" smtClean="0"/>
              <a:t>Content-Length</a:t>
            </a:r>
            <a:r>
              <a:rPr lang="en-US" dirty="0"/>
              <a:t>: </a:t>
            </a:r>
            <a:r>
              <a:rPr lang="en-US" dirty="0" smtClean="0"/>
              <a:t>299</a:t>
            </a:r>
          </a:p>
          <a:p>
            <a:pPr marL="0" lvl="1" indent="0">
              <a:lnSpc>
                <a:spcPct val="100000"/>
              </a:lnSpc>
              <a:spcBef>
                <a:spcPts val="0"/>
              </a:spcBef>
              <a:buNone/>
            </a:pPr>
            <a:r>
              <a:rPr lang="en-US" dirty="0" err="1" smtClean="0"/>
              <a:t>SOAPAction</a:t>
            </a:r>
            <a:r>
              <a:rPr lang="en-US" dirty="0"/>
              <a:t>: </a:t>
            </a:r>
            <a:r>
              <a:rPr lang="en-US" dirty="0" smtClean="0">
                <a:hlinkClick r:id="rId3"/>
              </a:rPr>
              <a:t>http</a:t>
            </a:r>
            <a:r>
              <a:rPr lang="en-US" dirty="0">
                <a:hlinkClick r:id="rId3"/>
              </a:rPr>
              <a:t>://</a:t>
            </a:r>
            <a:r>
              <a:rPr lang="en-US" dirty="0" smtClean="0">
                <a:hlinkClick r:id="rId3"/>
              </a:rPr>
              <a:t>www.w3.org/2003/05/soap-envelope</a:t>
            </a:r>
            <a:endParaRPr lang="en-US" dirty="0" smtClean="0"/>
          </a:p>
          <a:p>
            <a:pPr marL="0" lvl="1" indent="0">
              <a:lnSpc>
                <a:spcPct val="100000"/>
              </a:lnSpc>
              <a:spcBef>
                <a:spcPts val="0"/>
              </a:spcBef>
              <a:buNone/>
            </a:pPr>
            <a:endParaRPr lang="en-US" dirty="0" smtClean="0"/>
          </a:p>
          <a:p>
            <a:pPr marL="0" lvl="1" indent="0">
              <a:lnSpc>
                <a:spcPct val="100000"/>
              </a:lnSpc>
              <a:spcBef>
                <a:spcPts val="0"/>
              </a:spcBef>
              <a:buNone/>
            </a:pPr>
            <a:r>
              <a:rPr lang="en-US" dirty="0" smtClean="0"/>
              <a:t>&lt;?</a:t>
            </a:r>
            <a:r>
              <a:rPr lang="en-US" dirty="0"/>
              <a:t>xml version="1.0</a:t>
            </a:r>
            <a:r>
              <a:rPr lang="en-US" dirty="0" smtClean="0"/>
              <a:t>"?&gt;</a:t>
            </a:r>
          </a:p>
          <a:p>
            <a:pPr marL="0" lvl="1" indent="0">
              <a:lnSpc>
                <a:spcPct val="100000"/>
              </a:lnSpc>
              <a:spcBef>
                <a:spcPts val="0"/>
              </a:spcBef>
              <a:buNone/>
            </a:pPr>
            <a:r>
              <a:rPr lang="en-US" b="1" dirty="0" smtClean="0"/>
              <a:t>&lt;</a:t>
            </a:r>
            <a:r>
              <a:rPr lang="en-US" b="1" dirty="0" err="1"/>
              <a:t>soap:Envelope</a:t>
            </a:r>
            <a:r>
              <a:rPr lang="en-US" dirty="0"/>
              <a:t> </a:t>
            </a:r>
            <a:r>
              <a:rPr lang="en-US" dirty="0" err="1"/>
              <a:t>xmlns:soap</a:t>
            </a:r>
            <a:r>
              <a:rPr lang="en-US" dirty="0"/>
              <a:t>="http://www.w3.org/2003/05/soap-envelope</a:t>
            </a:r>
            <a:r>
              <a:rPr lang="en-US" dirty="0" smtClean="0"/>
              <a:t>"</a:t>
            </a:r>
            <a:r>
              <a:rPr lang="en-US" b="1" dirty="0" smtClean="0"/>
              <a:t>&gt;</a:t>
            </a:r>
            <a:endParaRPr lang="en-US" dirty="0" smtClean="0"/>
          </a:p>
          <a:p>
            <a:pPr marL="0" lvl="1" indent="0">
              <a:lnSpc>
                <a:spcPct val="100000"/>
              </a:lnSpc>
              <a:spcBef>
                <a:spcPts val="0"/>
              </a:spcBef>
              <a:buNone/>
            </a:pPr>
            <a:r>
              <a:rPr lang="en-US" b="1" dirty="0"/>
              <a:t> </a:t>
            </a:r>
            <a:r>
              <a:rPr lang="en-US" b="1" dirty="0" smtClean="0"/>
              <a:t>   &lt;</a:t>
            </a:r>
            <a:r>
              <a:rPr lang="en-US" b="1" dirty="0" err="1"/>
              <a:t>soap:Header</a:t>
            </a:r>
            <a:r>
              <a:rPr lang="en-US" b="1" dirty="0"/>
              <a:t>&gt;</a:t>
            </a:r>
            <a:r>
              <a:rPr lang="en-US" dirty="0"/>
              <a:t> </a:t>
            </a:r>
            <a:r>
              <a:rPr lang="en-US" b="1" dirty="0"/>
              <a:t>&lt;/</a:t>
            </a:r>
            <a:r>
              <a:rPr lang="en-US" b="1" dirty="0" err="1"/>
              <a:t>soap:Header</a:t>
            </a:r>
            <a:r>
              <a:rPr lang="en-US" b="1" dirty="0" smtClean="0"/>
              <a:t>&gt;</a:t>
            </a:r>
            <a:r>
              <a:rPr lang="en-US" dirty="0" smtClean="0"/>
              <a:t> </a:t>
            </a:r>
          </a:p>
          <a:p>
            <a:pPr marL="0" lvl="1" indent="0">
              <a:lnSpc>
                <a:spcPct val="100000"/>
              </a:lnSpc>
              <a:spcBef>
                <a:spcPts val="0"/>
              </a:spcBef>
              <a:buNone/>
            </a:pPr>
            <a:r>
              <a:rPr lang="en-US" b="1" dirty="0"/>
              <a:t> </a:t>
            </a:r>
            <a:r>
              <a:rPr lang="en-US" b="1" dirty="0" smtClean="0"/>
              <a:t>   &lt;</a:t>
            </a:r>
            <a:r>
              <a:rPr lang="en-US" b="1" dirty="0" err="1"/>
              <a:t>soap:Body</a:t>
            </a:r>
            <a:r>
              <a:rPr lang="en-US" b="1" dirty="0" smtClean="0"/>
              <a:t>&gt;</a:t>
            </a:r>
            <a:endParaRPr lang="en-US" dirty="0" smtClean="0"/>
          </a:p>
          <a:p>
            <a:pPr marL="0" lvl="1" indent="0">
              <a:lnSpc>
                <a:spcPct val="100000"/>
              </a:lnSpc>
              <a:spcBef>
                <a:spcPts val="0"/>
              </a:spcBef>
              <a:buNone/>
            </a:pPr>
            <a:r>
              <a:rPr lang="en-US" b="1" dirty="0"/>
              <a:t> </a:t>
            </a:r>
            <a:r>
              <a:rPr lang="en-US" b="1" dirty="0" smtClean="0"/>
              <a:t>       &lt;</a:t>
            </a:r>
            <a:r>
              <a:rPr lang="en-US" b="1" dirty="0" err="1" smtClean="0"/>
              <a:t>m:GetStockPrice</a:t>
            </a:r>
            <a:r>
              <a:rPr lang="en-US" dirty="0" smtClean="0"/>
              <a:t> </a:t>
            </a:r>
            <a:r>
              <a:rPr lang="en-US" dirty="0" err="1" smtClean="0"/>
              <a:t>xmlns:m</a:t>
            </a:r>
            <a:r>
              <a:rPr lang="en-US" dirty="0"/>
              <a:t>="http://</a:t>
            </a:r>
            <a:r>
              <a:rPr lang="en-US" dirty="0" err="1"/>
              <a:t>www.example.org</a:t>
            </a:r>
            <a:r>
              <a:rPr lang="en-US" dirty="0"/>
              <a:t>/stock/Surya</a:t>
            </a:r>
            <a:r>
              <a:rPr lang="en-US" dirty="0" smtClean="0"/>
              <a:t>"</a:t>
            </a:r>
            <a:r>
              <a:rPr lang="en-US" b="1" dirty="0" smtClean="0"/>
              <a:t>&gt;</a:t>
            </a:r>
            <a:endParaRPr lang="en-US" dirty="0" smtClean="0"/>
          </a:p>
          <a:p>
            <a:pPr marL="0" lvl="1" indent="0">
              <a:lnSpc>
                <a:spcPct val="100000"/>
              </a:lnSpc>
              <a:spcBef>
                <a:spcPts val="0"/>
              </a:spcBef>
              <a:buNone/>
            </a:pPr>
            <a:r>
              <a:rPr lang="en-US" b="1" dirty="0"/>
              <a:t> </a:t>
            </a:r>
            <a:r>
              <a:rPr lang="en-US" b="1" dirty="0" smtClean="0"/>
              <a:t>              &lt;</a:t>
            </a:r>
            <a:r>
              <a:rPr lang="en-US" b="1" dirty="0" err="1"/>
              <a:t>m:StockName</a:t>
            </a:r>
            <a:r>
              <a:rPr lang="en-US" b="1" dirty="0"/>
              <a:t>&gt;</a:t>
            </a:r>
            <a:r>
              <a:rPr lang="en-US" dirty="0"/>
              <a:t>IBM</a:t>
            </a:r>
            <a:r>
              <a:rPr lang="en-US" b="1" dirty="0"/>
              <a:t>&lt;/</a:t>
            </a:r>
            <a:r>
              <a:rPr lang="en-US" b="1" dirty="0" err="1"/>
              <a:t>m:StockName</a:t>
            </a:r>
            <a:r>
              <a:rPr lang="en-US" b="1" dirty="0" smtClean="0"/>
              <a:t>&gt;</a:t>
            </a:r>
            <a:endParaRPr lang="en-US" dirty="0" smtClean="0"/>
          </a:p>
          <a:p>
            <a:pPr marL="0" lvl="1" indent="0">
              <a:lnSpc>
                <a:spcPct val="100000"/>
              </a:lnSpc>
              <a:spcBef>
                <a:spcPts val="0"/>
              </a:spcBef>
              <a:buNone/>
            </a:pPr>
            <a:r>
              <a:rPr lang="en-US" b="1" dirty="0"/>
              <a:t> </a:t>
            </a:r>
            <a:r>
              <a:rPr lang="en-US" b="1" dirty="0" smtClean="0"/>
              <a:t>       &lt;/</a:t>
            </a:r>
            <a:r>
              <a:rPr lang="en-US" b="1" dirty="0" err="1"/>
              <a:t>m:GetStockPrice</a:t>
            </a:r>
            <a:r>
              <a:rPr lang="en-US" b="1" dirty="0" smtClean="0"/>
              <a:t>&gt;</a:t>
            </a:r>
            <a:endParaRPr lang="en-US" dirty="0" smtClean="0"/>
          </a:p>
          <a:p>
            <a:pPr marL="0" lvl="1" indent="0">
              <a:lnSpc>
                <a:spcPct val="100000"/>
              </a:lnSpc>
              <a:spcBef>
                <a:spcPts val="0"/>
              </a:spcBef>
              <a:buNone/>
            </a:pPr>
            <a:r>
              <a:rPr lang="en-US" b="1" dirty="0"/>
              <a:t> </a:t>
            </a:r>
            <a:r>
              <a:rPr lang="en-US" b="1" dirty="0" smtClean="0"/>
              <a:t>   &lt;/</a:t>
            </a:r>
            <a:r>
              <a:rPr lang="en-US" b="1" dirty="0" err="1"/>
              <a:t>soap:Body</a:t>
            </a:r>
            <a:r>
              <a:rPr lang="en-US" b="1" dirty="0" smtClean="0"/>
              <a:t>&gt;</a:t>
            </a:r>
            <a:endParaRPr lang="en-US" dirty="0" smtClean="0"/>
          </a:p>
          <a:p>
            <a:pPr marL="0" lvl="1" indent="0">
              <a:lnSpc>
                <a:spcPct val="100000"/>
              </a:lnSpc>
              <a:spcBef>
                <a:spcPts val="0"/>
              </a:spcBef>
              <a:buNone/>
            </a:pPr>
            <a:r>
              <a:rPr lang="en-US" b="1" dirty="0" smtClean="0"/>
              <a:t>&lt;/</a:t>
            </a:r>
            <a:r>
              <a:rPr lang="en-US" b="1" dirty="0" err="1"/>
              <a:t>soap:Envelope</a:t>
            </a:r>
            <a:r>
              <a:rPr lang="en-US" b="1" dirty="0"/>
              <a:t>&gt;</a:t>
            </a:r>
            <a:endParaRPr lang="en-US" dirty="0" smtClean="0">
              <a:latin typeface="Courier New" charset="0"/>
              <a:ea typeface="Courier New" charset="0"/>
              <a:cs typeface="Courier New" charset="0"/>
            </a:endParaRPr>
          </a:p>
        </p:txBody>
      </p:sp>
      <p:sp>
        <p:nvSpPr>
          <p:cNvPr id="4" name="TextBox 3"/>
          <p:cNvSpPr txBox="1"/>
          <p:nvPr/>
        </p:nvSpPr>
        <p:spPr>
          <a:xfrm>
            <a:off x="859536" y="1298448"/>
            <a:ext cx="7655814" cy="307777"/>
          </a:xfrm>
          <a:prstGeom prst="rect">
            <a:avLst/>
          </a:prstGeom>
          <a:noFill/>
        </p:spPr>
        <p:txBody>
          <a:bodyPr wrap="square" rtlCol="0">
            <a:spAutoFit/>
          </a:bodyPr>
          <a:lstStyle/>
          <a:p>
            <a:pPr algn="r"/>
            <a:r>
              <a:rPr lang="en-US" sz="1400" dirty="0" smtClean="0"/>
              <a:t>From </a:t>
            </a:r>
            <a:r>
              <a:rPr lang="en-US" sz="1400" dirty="0">
                <a:hlinkClick r:id="rId4"/>
              </a:rPr>
              <a:t>https://</a:t>
            </a:r>
            <a:r>
              <a:rPr lang="en-US" sz="1400" dirty="0" smtClean="0">
                <a:hlinkClick r:id="rId4"/>
              </a:rPr>
              <a:t>en.wikipedia.org/wiki/SOAP</a:t>
            </a:r>
            <a:r>
              <a:rPr lang="en-US" sz="1400" dirty="0" smtClean="0"/>
              <a:t> under CC-Attribution-SA</a:t>
            </a:r>
            <a:endParaRPr lang="en-US" sz="1400" dirty="0"/>
          </a:p>
        </p:txBody>
      </p:sp>
    </p:spTree>
    <p:extLst>
      <p:ext uri="{BB962C8B-B14F-4D97-AF65-F5344CB8AC3E}">
        <p14:creationId xmlns:p14="http://schemas.microsoft.com/office/powerpoint/2010/main" val="4564100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a:t>
            </a:r>
            <a:r>
              <a:rPr lang="en-US" dirty="0" err="1" smtClean="0"/>
              <a:t>RESTful</a:t>
            </a:r>
            <a:r>
              <a:rPr lang="en-US" dirty="0" smtClean="0"/>
              <a:t> JSON</a:t>
            </a:r>
            <a:endParaRPr lang="en-US" dirty="0"/>
          </a:p>
        </p:txBody>
      </p:sp>
      <p:sp>
        <p:nvSpPr>
          <p:cNvPr id="3" name="Content Placeholder 2"/>
          <p:cNvSpPr>
            <a:spLocks noGrp="1"/>
          </p:cNvSpPr>
          <p:nvPr>
            <p:ph idx="1"/>
          </p:nvPr>
        </p:nvSpPr>
        <p:spPr/>
        <p:txBody>
          <a:bodyPr>
            <a:normAutofit lnSpcReduction="10000"/>
          </a:bodyPr>
          <a:lstStyle/>
          <a:p>
            <a:r>
              <a:rPr lang="en-US" dirty="0" smtClean="0"/>
              <a:t>Representational State Transfer (REST)</a:t>
            </a:r>
          </a:p>
          <a:p>
            <a:pPr lvl="1"/>
            <a:r>
              <a:rPr lang="en-US" dirty="0" smtClean="0"/>
              <a:t>See Fielding</a:t>
            </a:r>
            <a:r>
              <a:rPr lang="en-US" dirty="0"/>
              <a:t>, Roy Thomas. </a:t>
            </a:r>
            <a:r>
              <a:rPr lang="en-US" i="1" dirty="0"/>
              <a:t>Architectural Styles and the Design of Network-based Software Architectures</a:t>
            </a:r>
            <a:r>
              <a:rPr lang="en-US" dirty="0"/>
              <a:t>. Doctoral dissertation, University of California, Irvine, 2000. @ </a:t>
            </a:r>
            <a:r>
              <a:rPr lang="en-US" dirty="0">
                <a:hlinkClick r:id="rId3"/>
              </a:rPr>
              <a:t>http://</a:t>
            </a:r>
            <a:r>
              <a:rPr lang="en-US" dirty="0" smtClean="0">
                <a:hlinkClick r:id="rId3"/>
              </a:rPr>
              <a:t>bit.ly/1eTY8AI</a:t>
            </a:r>
            <a:endParaRPr lang="en-US" dirty="0" smtClean="0"/>
          </a:p>
          <a:p>
            <a:pPr lvl="1"/>
            <a:r>
              <a:rPr lang="en-US" dirty="0"/>
              <a:t>Architecture that uses HTTP and </a:t>
            </a:r>
            <a:r>
              <a:rPr lang="en-US" dirty="0" smtClean="0"/>
              <a:t>URIs/URLs </a:t>
            </a:r>
            <a:r>
              <a:rPr lang="en-US" dirty="0"/>
              <a:t>to convey information constrained in specific ways</a:t>
            </a:r>
            <a:r>
              <a:rPr lang="en-US" dirty="0" smtClean="0"/>
              <a:t>.</a:t>
            </a:r>
          </a:p>
          <a:p>
            <a:r>
              <a:rPr lang="en-US" dirty="0" smtClean="0"/>
              <a:t>JavaScript Object Notation (JSON)</a:t>
            </a:r>
          </a:p>
          <a:p>
            <a:pPr lvl="1"/>
            <a:r>
              <a:rPr lang="en-US" b="1" dirty="0" smtClean="0"/>
              <a:t>JSON</a:t>
            </a:r>
            <a:r>
              <a:rPr lang="en-US" b="1" dirty="0"/>
              <a:t>: </a:t>
            </a:r>
            <a:r>
              <a:rPr lang="en-US" dirty="0">
                <a:hlinkClick r:id="rId4"/>
              </a:rPr>
              <a:t>http://www.json.org</a:t>
            </a:r>
            <a:r>
              <a:rPr lang="en-US" dirty="0" smtClean="0">
                <a:hlinkClick r:id="rId4"/>
              </a:rPr>
              <a:t>/</a:t>
            </a:r>
            <a:endParaRPr lang="en-US" dirty="0" smtClean="0"/>
          </a:p>
          <a:p>
            <a:pPr lvl="1"/>
            <a:r>
              <a:rPr lang="en-US" dirty="0"/>
              <a:t>A</a:t>
            </a:r>
            <a:r>
              <a:rPr lang="en-US" dirty="0" smtClean="0"/>
              <a:t> </a:t>
            </a:r>
            <a:r>
              <a:rPr lang="en-US" dirty="0"/>
              <a:t>lightweight data-interchange </a:t>
            </a:r>
            <a:r>
              <a:rPr lang="en-US" dirty="0" smtClean="0"/>
              <a:t>format built on a (1) collection of name/value pairs and (2) an ordered list of values.</a:t>
            </a:r>
            <a:endParaRPr lang="en-US" dirty="0"/>
          </a:p>
        </p:txBody>
      </p:sp>
    </p:spTree>
    <p:extLst>
      <p:ext uri="{BB962C8B-B14F-4D97-AF65-F5344CB8AC3E}">
        <p14:creationId xmlns:p14="http://schemas.microsoft.com/office/powerpoint/2010/main" val="15867555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a:t>
            </a:r>
            <a:r>
              <a:rPr lang="en-US" dirty="0" err="1" smtClean="0"/>
              <a:t>RESTful</a:t>
            </a:r>
            <a:r>
              <a:rPr lang="en-US" dirty="0" smtClean="0"/>
              <a:t> JSON Example</a:t>
            </a:r>
            <a:endParaRPr lang="en-US" dirty="0"/>
          </a:p>
        </p:txBody>
      </p:sp>
      <p:sp>
        <p:nvSpPr>
          <p:cNvPr id="3" name="Content Placeholder 2"/>
          <p:cNvSpPr>
            <a:spLocks noGrp="1"/>
          </p:cNvSpPr>
          <p:nvPr>
            <p:ph idx="1"/>
          </p:nvPr>
        </p:nvSpPr>
        <p:spPr/>
        <p:txBody>
          <a:bodyPr>
            <a:normAutofit fontScale="92500" lnSpcReduction="10000"/>
          </a:bodyPr>
          <a:lstStyle/>
          <a:p>
            <a:pPr marL="0" lvl="1" indent="0">
              <a:lnSpc>
                <a:spcPct val="100000"/>
              </a:lnSpc>
              <a:spcBef>
                <a:spcPts val="0"/>
              </a:spcBef>
              <a:buNone/>
            </a:pPr>
            <a:r>
              <a:rPr lang="en-US" dirty="0" smtClean="0"/>
              <a:t>GET </a:t>
            </a:r>
            <a:r>
              <a:rPr lang="en-US" b="1" dirty="0"/>
              <a:t>/</a:t>
            </a:r>
            <a:r>
              <a:rPr lang="en-US" b="1" dirty="0" err="1" smtClean="0"/>
              <a:t>InStockJSON</a:t>
            </a:r>
            <a:r>
              <a:rPr lang="en-US" b="1" dirty="0" smtClean="0"/>
              <a:t>/stock/Surya/</a:t>
            </a:r>
            <a:r>
              <a:rPr lang="en-US" b="1" dirty="0" err="1" smtClean="0"/>
              <a:t>StockName</a:t>
            </a:r>
            <a:r>
              <a:rPr lang="en-US" b="1" dirty="0" smtClean="0"/>
              <a:t>/IBM</a:t>
            </a:r>
            <a:r>
              <a:rPr lang="en-US" dirty="0" smtClean="0"/>
              <a:t> </a:t>
            </a:r>
            <a:r>
              <a:rPr lang="en-US" b="1" dirty="0"/>
              <a:t>HTTP</a:t>
            </a:r>
            <a:r>
              <a:rPr lang="en-US" dirty="0"/>
              <a:t>/1.1</a:t>
            </a:r>
          </a:p>
          <a:p>
            <a:pPr marL="0" lvl="1" indent="0">
              <a:lnSpc>
                <a:spcPct val="100000"/>
              </a:lnSpc>
              <a:spcBef>
                <a:spcPts val="0"/>
              </a:spcBef>
              <a:buNone/>
            </a:pPr>
            <a:r>
              <a:rPr lang="en-US" dirty="0"/>
              <a:t>Host: </a:t>
            </a:r>
            <a:r>
              <a:rPr lang="en-US" dirty="0">
                <a:hlinkClick r:id="rId3"/>
              </a:rPr>
              <a:t>www.example.org</a:t>
            </a:r>
            <a:endParaRPr lang="en-US" dirty="0"/>
          </a:p>
          <a:p>
            <a:pPr marL="0" lvl="1" indent="0">
              <a:lnSpc>
                <a:spcPct val="100000"/>
              </a:lnSpc>
              <a:spcBef>
                <a:spcPts val="0"/>
              </a:spcBef>
              <a:buNone/>
            </a:pPr>
            <a:endParaRPr lang="en-US" dirty="0" smtClean="0"/>
          </a:p>
          <a:p>
            <a:pPr marL="0" lvl="1" indent="0">
              <a:lnSpc>
                <a:spcPct val="100000"/>
              </a:lnSpc>
              <a:spcBef>
                <a:spcPts val="0"/>
              </a:spcBef>
              <a:buNone/>
            </a:pPr>
            <a:r>
              <a:rPr lang="en-US" b="1" dirty="0"/>
              <a:t>HTTP</a:t>
            </a:r>
            <a:r>
              <a:rPr lang="en-US" dirty="0"/>
              <a:t>/1.1 200 </a:t>
            </a:r>
            <a:r>
              <a:rPr lang="en-US" dirty="0" smtClean="0"/>
              <a:t>OK</a:t>
            </a:r>
          </a:p>
          <a:p>
            <a:pPr marL="0" lvl="1" indent="0">
              <a:lnSpc>
                <a:spcPct val="100000"/>
              </a:lnSpc>
              <a:spcBef>
                <a:spcPts val="0"/>
              </a:spcBef>
              <a:buNone/>
            </a:pPr>
            <a:endParaRPr lang="en-US" dirty="0" smtClean="0"/>
          </a:p>
          <a:p>
            <a:pPr marL="0" lvl="1" indent="0">
              <a:lnSpc>
                <a:spcPct val="100000"/>
              </a:lnSpc>
              <a:spcBef>
                <a:spcPts val="0"/>
              </a:spcBef>
              <a:buNone/>
            </a:pPr>
            <a:r>
              <a:rPr lang="en-US" dirty="0" smtClean="0"/>
              <a:t>{</a:t>
            </a:r>
          </a:p>
          <a:p>
            <a:pPr marL="0" lvl="1" indent="0">
              <a:lnSpc>
                <a:spcPct val="100000"/>
              </a:lnSpc>
              <a:spcBef>
                <a:spcPts val="0"/>
              </a:spcBef>
              <a:buNone/>
            </a:pPr>
            <a:r>
              <a:rPr lang="en-US" dirty="0"/>
              <a:t>	</a:t>
            </a:r>
            <a:r>
              <a:rPr lang="en-US" dirty="0" smtClean="0"/>
              <a:t>[ </a:t>
            </a:r>
            <a:r>
              <a:rPr lang="en-US" dirty="0" err="1" smtClean="0"/>
              <a:t>stock_name</a:t>
            </a:r>
            <a:r>
              <a:rPr lang="en-US" dirty="0"/>
              <a:t>:</a:t>
            </a:r>
            <a:r>
              <a:rPr lang="en-US" dirty="0" smtClean="0"/>
              <a:t> “IBM”,</a:t>
            </a:r>
          </a:p>
          <a:p>
            <a:pPr marL="0" lvl="1" indent="0">
              <a:lnSpc>
                <a:spcPct val="100000"/>
              </a:lnSpc>
              <a:spcBef>
                <a:spcPts val="0"/>
              </a:spcBef>
              <a:buNone/>
            </a:pPr>
            <a:r>
              <a:rPr lang="en-US" dirty="0"/>
              <a:t>	</a:t>
            </a:r>
            <a:r>
              <a:rPr lang="en-US" dirty="0" smtClean="0"/>
              <a:t>   </a:t>
            </a:r>
            <a:r>
              <a:rPr lang="en-US" dirty="0" err="1" smtClean="0"/>
              <a:t>stock_value</a:t>
            </a:r>
            <a:r>
              <a:rPr lang="en-US" dirty="0" smtClean="0"/>
              <a:t>: {</a:t>
            </a:r>
          </a:p>
          <a:p>
            <a:pPr marL="0" lvl="1" indent="0">
              <a:lnSpc>
                <a:spcPct val="100000"/>
              </a:lnSpc>
              <a:spcBef>
                <a:spcPts val="0"/>
              </a:spcBef>
              <a:buNone/>
            </a:pPr>
            <a:r>
              <a:rPr lang="en-US" dirty="0"/>
              <a:t> </a:t>
            </a:r>
            <a:r>
              <a:rPr lang="en-US" dirty="0" smtClean="0"/>
              <a:t>                     price: “145.47”,</a:t>
            </a:r>
          </a:p>
          <a:p>
            <a:pPr marL="0" lvl="1" indent="0">
              <a:lnSpc>
                <a:spcPct val="100000"/>
              </a:lnSpc>
              <a:spcBef>
                <a:spcPts val="0"/>
              </a:spcBef>
              <a:buNone/>
            </a:pPr>
            <a:r>
              <a:rPr lang="en-US" dirty="0"/>
              <a:t> </a:t>
            </a:r>
            <a:r>
              <a:rPr lang="en-US" dirty="0" smtClean="0"/>
              <a:t>                     </a:t>
            </a:r>
            <a:r>
              <a:rPr lang="en-US" dirty="0" err="1" smtClean="0"/>
              <a:t>currency:”USD</a:t>
            </a:r>
            <a:r>
              <a:rPr lang="en-US" dirty="0" smtClean="0"/>
              <a:t>”</a:t>
            </a:r>
          </a:p>
          <a:p>
            <a:pPr marL="0" lvl="1" indent="0">
              <a:lnSpc>
                <a:spcPct val="100000"/>
              </a:lnSpc>
              <a:spcBef>
                <a:spcPts val="0"/>
              </a:spcBef>
              <a:buNone/>
            </a:pPr>
            <a:r>
              <a:rPr lang="en-US" dirty="0"/>
              <a:t> </a:t>
            </a:r>
            <a:r>
              <a:rPr lang="en-US" dirty="0" smtClean="0"/>
              <a:t>                }</a:t>
            </a:r>
          </a:p>
          <a:p>
            <a:pPr marL="0" lvl="1" indent="0">
              <a:lnSpc>
                <a:spcPct val="100000"/>
              </a:lnSpc>
              <a:spcBef>
                <a:spcPts val="0"/>
              </a:spcBef>
              <a:buNone/>
            </a:pPr>
            <a:r>
              <a:rPr lang="en-US" dirty="0"/>
              <a:t> </a:t>
            </a:r>
            <a:r>
              <a:rPr lang="en-US" dirty="0" smtClean="0"/>
              <a:t>              ]</a:t>
            </a:r>
          </a:p>
          <a:p>
            <a:pPr marL="0" lvl="1" indent="0">
              <a:lnSpc>
                <a:spcPct val="100000"/>
              </a:lnSpc>
              <a:spcBef>
                <a:spcPts val="0"/>
              </a:spcBef>
              <a:buNone/>
            </a:pPr>
            <a:r>
              <a:rPr lang="en-US" dirty="0"/>
              <a:t>}</a:t>
            </a:r>
          </a:p>
        </p:txBody>
      </p:sp>
    </p:spTree>
    <p:extLst>
      <p:ext uri="{BB962C8B-B14F-4D97-AF65-F5344CB8AC3E}">
        <p14:creationId xmlns:p14="http://schemas.microsoft.com/office/powerpoint/2010/main" val="21053450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WWW</a:t>
            </a:r>
            <a:endParaRPr lang="en-US" dirty="0"/>
          </a:p>
        </p:txBody>
      </p:sp>
      <p:sp>
        <p:nvSpPr>
          <p:cNvPr id="9" name="Content Placeholder 8"/>
          <p:cNvSpPr>
            <a:spLocks noGrp="1"/>
          </p:cNvSpPr>
          <p:nvPr>
            <p:ph idx="1"/>
          </p:nvPr>
        </p:nvSpPr>
        <p:spPr>
          <a:xfrm>
            <a:off x="628650" y="1363851"/>
            <a:ext cx="4076700" cy="4813112"/>
          </a:xfrm>
        </p:spPr>
        <p:txBody>
          <a:bodyPr>
            <a:normAutofit fontScale="92500"/>
          </a:bodyPr>
          <a:lstStyle/>
          <a:p>
            <a:r>
              <a:rPr lang="en-US" dirty="0" smtClean="0"/>
              <a:t>What is the World Wide Web (WWW):</a:t>
            </a:r>
          </a:p>
          <a:p>
            <a:pPr lvl="1"/>
            <a:r>
              <a:rPr lang="en-US" dirty="0" smtClean="0"/>
              <a:t>A huge directed graph of connected text and multimedia (nodes aka. vertices) across links (arcs).</a:t>
            </a:r>
          </a:p>
          <a:p>
            <a:pPr lvl="1"/>
            <a:r>
              <a:rPr lang="en-US" dirty="0" smtClean="0"/>
              <a:t>The links are not very informative.</a:t>
            </a:r>
          </a:p>
          <a:p>
            <a:pPr lvl="1"/>
            <a:r>
              <a:rPr lang="en-US" dirty="0" smtClean="0"/>
              <a:t>Knowing that one node links to another does not provide useful ‘rich’ context.</a:t>
            </a:r>
          </a:p>
          <a:p>
            <a:pPr lvl="1"/>
            <a:r>
              <a:rPr lang="en-US" b="1" dirty="0" smtClean="0"/>
              <a:t>Connections do not have meaning outside of ‘link’.</a:t>
            </a:r>
            <a:endParaRPr lang="en-US" b="1" dirty="0"/>
          </a:p>
        </p:txBody>
      </p:sp>
      <p:sp>
        <p:nvSpPr>
          <p:cNvPr id="10" name="TextBox 9"/>
          <p:cNvSpPr txBox="1"/>
          <p:nvPr/>
        </p:nvSpPr>
        <p:spPr>
          <a:xfrm>
            <a:off x="4742144" y="5530632"/>
            <a:ext cx="3810000" cy="646331"/>
          </a:xfrm>
          <a:prstGeom prst="rect">
            <a:avLst/>
          </a:prstGeom>
          <a:noFill/>
        </p:spPr>
        <p:txBody>
          <a:bodyPr wrap="square" rtlCol="0">
            <a:spAutoFit/>
          </a:bodyPr>
          <a:lstStyle/>
          <a:p>
            <a:r>
              <a:rPr lang="en-US" dirty="0" smtClean="0"/>
              <a:t>See more large network datasets at:</a:t>
            </a:r>
          </a:p>
          <a:p>
            <a:r>
              <a:rPr lang="en-US" dirty="0"/>
              <a:t>  </a:t>
            </a:r>
            <a:r>
              <a:rPr lang="en-US" dirty="0" smtClean="0">
                <a:hlinkClick r:id="rId2"/>
              </a:rPr>
              <a:t>https</a:t>
            </a:r>
            <a:r>
              <a:rPr lang="en-US" dirty="0">
                <a:hlinkClick r:id="rId2"/>
              </a:rPr>
              <a:t>://snap.stanford.edu/data/#</a:t>
            </a:r>
            <a:r>
              <a:rPr lang="en-US" dirty="0" smtClean="0">
                <a:hlinkClick r:id="rId2"/>
              </a:rPr>
              <a:t>web</a:t>
            </a:r>
            <a:endParaRPr lang="en-US" dirty="0" smtClean="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350" y="749173"/>
            <a:ext cx="4152011" cy="4152011"/>
          </a:xfrm>
          <a:prstGeom prst="rect">
            <a:avLst/>
          </a:prstGeom>
        </p:spPr>
      </p:pic>
      <p:sp>
        <p:nvSpPr>
          <p:cNvPr id="12" name="TextBox 11"/>
          <p:cNvSpPr txBox="1"/>
          <p:nvPr/>
        </p:nvSpPr>
        <p:spPr>
          <a:xfrm>
            <a:off x="4821265" y="4413400"/>
            <a:ext cx="3956975" cy="1169551"/>
          </a:xfrm>
          <a:prstGeom prst="rect">
            <a:avLst/>
          </a:prstGeom>
          <a:noFill/>
        </p:spPr>
        <p:txBody>
          <a:bodyPr wrap="square" rtlCol="0">
            <a:spAutoFit/>
          </a:bodyPr>
          <a:lstStyle/>
          <a:p>
            <a:r>
              <a:rPr lang="en-US" sz="1400" dirty="0">
                <a:solidFill>
                  <a:schemeClr val="bg1"/>
                </a:solidFill>
              </a:rPr>
              <a:t>By The </a:t>
            </a:r>
            <a:r>
              <a:rPr lang="en-US" sz="1400" dirty="0" err="1">
                <a:solidFill>
                  <a:schemeClr val="bg1"/>
                </a:solidFill>
              </a:rPr>
              <a:t>Opte</a:t>
            </a:r>
            <a:r>
              <a:rPr lang="en-US" sz="1400" dirty="0">
                <a:solidFill>
                  <a:schemeClr val="bg1"/>
                </a:solidFill>
              </a:rPr>
              <a:t> Project - Originally from the English Wikipedia; description page is/was here., CC BY 2.5, </a:t>
            </a:r>
            <a:r>
              <a:rPr lang="en-US" sz="1400" dirty="0">
                <a:hlinkClick r:id="rId4"/>
              </a:rPr>
              <a:t>https://</a:t>
            </a:r>
            <a:r>
              <a:rPr lang="en-US" sz="1400" dirty="0" smtClean="0">
                <a:hlinkClick r:id="rId4"/>
              </a:rPr>
              <a:t>commons.wikimedia.org/w/index.php?curid=1538544</a:t>
            </a:r>
            <a:endParaRPr lang="en-US" sz="1400" dirty="0" smtClean="0"/>
          </a:p>
          <a:p>
            <a:endParaRPr lang="en-US" sz="1400" dirty="0"/>
          </a:p>
        </p:txBody>
      </p:sp>
    </p:spTree>
    <p:extLst>
      <p:ext uri="{BB962C8B-B14F-4D97-AF65-F5344CB8AC3E}">
        <p14:creationId xmlns:p14="http://schemas.microsoft.com/office/powerpoint/2010/main" val="5274259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Web 3.0</a:t>
            </a:r>
            <a:endParaRPr lang="en-US" dirty="0"/>
          </a:p>
        </p:txBody>
      </p:sp>
      <p:pic>
        <p:nvPicPr>
          <p:cNvPr id="4" name="Picture 3"/>
          <p:cNvPicPr>
            <a:picLocks noChangeAspect="1"/>
          </p:cNvPicPr>
          <p:nvPr/>
        </p:nvPicPr>
        <p:blipFill>
          <a:blip r:embed="rId2"/>
          <a:stretch>
            <a:fillRect/>
          </a:stretch>
        </p:blipFill>
        <p:spPr>
          <a:xfrm>
            <a:off x="2374900" y="1690689"/>
            <a:ext cx="4394200" cy="2565400"/>
          </a:xfrm>
          <a:prstGeom prst="rect">
            <a:avLst/>
          </a:prstGeom>
        </p:spPr>
      </p:pic>
      <p:sp>
        <p:nvSpPr>
          <p:cNvPr id="5" name="TextBox 4"/>
          <p:cNvSpPr txBox="1"/>
          <p:nvPr/>
        </p:nvSpPr>
        <p:spPr>
          <a:xfrm>
            <a:off x="628650" y="4608576"/>
            <a:ext cx="7886700" cy="1477328"/>
          </a:xfrm>
          <a:prstGeom prst="rect">
            <a:avLst/>
          </a:prstGeom>
          <a:noFill/>
        </p:spPr>
        <p:txBody>
          <a:bodyPr wrap="square" rtlCol="0">
            <a:spAutoFit/>
          </a:bodyPr>
          <a:lstStyle/>
          <a:p>
            <a:pPr marL="342900" indent="-342900">
              <a:buFont typeface="Arial" charset="0"/>
              <a:buChar char="•"/>
            </a:pPr>
            <a:r>
              <a:rPr lang="en-US" dirty="0" smtClean="0"/>
              <a:t>Simple links do not say much.</a:t>
            </a:r>
          </a:p>
          <a:p>
            <a:pPr marL="342900" indent="-342900">
              <a:buFont typeface="Arial" charset="0"/>
              <a:buChar char="•"/>
            </a:pPr>
            <a:r>
              <a:rPr lang="en-US" dirty="0" smtClean="0"/>
              <a:t>Human inference can (sort of) fill in the blanks.</a:t>
            </a:r>
          </a:p>
          <a:p>
            <a:pPr marL="342900" indent="-342900">
              <a:buFont typeface="Arial" charset="0"/>
              <a:buChar char="•"/>
            </a:pPr>
            <a:r>
              <a:rPr lang="en-US" dirty="0"/>
              <a:t>W</a:t>
            </a:r>
            <a:r>
              <a:rPr lang="en-US" dirty="0" smtClean="0"/>
              <a:t>e want computers to do the hard work.</a:t>
            </a:r>
          </a:p>
          <a:p>
            <a:pPr marL="800100" lvl="1" indent="-342900">
              <a:buFont typeface="Arial" charset="0"/>
              <a:buChar char="•"/>
            </a:pPr>
            <a:r>
              <a:rPr lang="en-US" dirty="0" smtClean="0"/>
              <a:t>A human can look at 4 articles / social media profiles.</a:t>
            </a:r>
          </a:p>
          <a:p>
            <a:pPr marL="800100" lvl="1" indent="-342900">
              <a:buFont typeface="Arial" charset="0"/>
              <a:buChar char="•"/>
            </a:pPr>
            <a:r>
              <a:rPr lang="en-US" dirty="0" smtClean="0"/>
              <a:t>A human cannot look at billions of articles / social media profiles.</a:t>
            </a:r>
            <a:endParaRPr lang="en-US" dirty="0"/>
          </a:p>
        </p:txBody>
      </p:sp>
    </p:spTree>
    <p:extLst>
      <p:ext uri="{BB962C8B-B14F-4D97-AF65-F5344CB8AC3E}">
        <p14:creationId xmlns:p14="http://schemas.microsoft.com/office/powerpoint/2010/main" val="12382991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Web 3.0</a:t>
            </a:r>
            <a:endParaRPr lang="en-US" dirty="0"/>
          </a:p>
        </p:txBody>
      </p:sp>
      <p:pic>
        <p:nvPicPr>
          <p:cNvPr id="6" name="Picture 5"/>
          <p:cNvPicPr>
            <a:picLocks noChangeAspect="1"/>
          </p:cNvPicPr>
          <p:nvPr/>
        </p:nvPicPr>
        <p:blipFill>
          <a:blip r:embed="rId2"/>
          <a:stretch>
            <a:fillRect/>
          </a:stretch>
        </p:blipFill>
        <p:spPr>
          <a:xfrm>
            <a:off x="156019" y="3035453"/>
            <a:ext cx="4269677" cy="3665777"/>
          </a:xfrm>
          <a:prstGeom prst="rect">
            <a:avLst/>
          </a:prstGeom>
        </p:spPr>
      </p:pic>
      <p:pic>
        <p:nvPicPr>
          <p:cNvPr id="7" name="Picture 6"/>
          <p:cNvPicPr>
            <a:picLocks noChangeAspect="1"/>
          </p:cNvPicPr>
          <p:nvPr/>
        </p:nvPicPr>
        <p:blipFill>
          <a:blip r:embed="rId3"/>
          <a:stretch>
            <a:fillRect/>
          </a:stretch>
        </p:blipFill>
        <p:spPr>
          <a:xfrm>
            <a:off x="4572000" y="3585641"/>
            <a:ext cx="4394200" cy="2565400"/>
          </a:xfrm>
          <a:prstGeom prst="rect">
            <a:avLst/>
          </a:prstGeom>
        </p:spPr>
      </p:pic>
      <p:sp>
        <p:nvSpPr>
          <p:cNvPr id="8" name="TextBox 7"/>
          <p:cNvSpPr txBox="1"/>
          <p:nvPr/>
        </p:nvSpPr>
        <p:spPr>
          <a:xfrm>
            <a:off x="1225296" y="1444752"/>
            <a:ext cx="6766560" cy="646331"/>
          </a:xfrm>
          <a:prstGeom prst="rect">
            <a:avLst/>
          </a:prstGeom>
          <a:noFill/>
        </p:spPr>
        <p:txBody>
          <a:bodyPr wrap="square" rtlCol="0">
            <a:spAutoFit/>
          </a:bodyPr>
          <a:lstStyle/>
          <a:p>
            <a:r>
              <a:rPr lang="en-US" dirty="0" smtClean="0"/>
              <a:t>Can we combine these two graphs into something a computer can understand and use to infer meaning / relationships?</a:t>
            </a:r>
            <a:endParaRPr lang="en-US" dirty="0"/>
          </a:p>
        </p:txBody>
      </p:sp>
      <p:sp>
        <p:nvSpPr>
          <p:cNvPr id="11" name="TextBox 10"/>
          <p:cNvSpPr txBox="1"/>
          <p:nvPr/>
        </p:nvSpPr>
        <p:spPr>
          <a:xfrm>
            <a:off x="1225296" y="2468880"/>
            <a:ext cx="2084832" cy="365760"/>
          </a:xfrm>
          <a:prstGeom prst="rect">
            <a:avLst/>
          </a:prstGeom>
          <a:noFill/>
        </p:spPr>
        <p:txBody>
          <a:bodyPr wrap="square" rtlCol="0">
            <a:spAutoFit/>
          </a:bodyPr>
          <a:lstStyle/>
          <a:p>
            <a:pPr algn="ctr"/>
            <a:r>
              <a:rPr lang="en-US" dirty="0" smtClean="0"/>
              <a:t>Semantic Model</a:t>
            </a:r>
            <a:endParaRPr lang="en-US" dirty="0"/>
          </a:p>
        </p:txBody>
      </p:sp>
      <p:sp>
        <p:nvSpPr>
          <p:cNvPr id="13" name="TextBox 12"/>
          <p:cNvSpPr txBox="1"/>
          <p:nvPr/>
        </p:nvSpPr>
        <p:spPr>
          <a:xfrm>
            <a:off x="5726684" y="2468880"/>
            <a:ext cx="2084832" cy="365760"/>
          </a:xfrm>
          <a:prstGeom prst="rect">
            <a:avLst/>
          </a:prstGeom>
          <a:noFill/>
        </p:spPr>
        <p:txBody>
          <a:bodyPr wrap="square" rtlCol="0">
            <a:spAutoFit/>
          </a:bodyPr>
          <a:lstStyle/>
          <a:p>
            <a:pPr algn="ctr"/>
            <a:r>
              <a:rPr lang="en-US" dirty="0" smtClean="0"/>
              <a:t>Hypermedia Graph</a:t>
            </a:r>
            <a:endParaRPr lang="en-US" dirty="0"/>
          </a:p>
        </p:txBody>
      </p:sp>
    </p:spTree>
    <p:extLst>
      <p:ext uri="{BB962C8B-B14F-4D97-AF65-F5344CB8AC3E}">
        <p14:creationId xmlns:p14="http://schemas.microsoft.com/office/powerpoint/2010/main" val="9431592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Foundations so far…</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Business Intelligence (BI)</a:t>
            </a:r>
          </a:p>
          <a:p>
            <a:r>
              <a:rPr lang="en-US" dirty="0" smtClean="0"/>
              <a:t>Data Warehousing</a:t>
            </a:r>
          </a:p>
          <a:p>
            <a:r>
              <a:rPr lang="en-US" dirty="0" smtClean="0"/>
              <a:t>Big Data</a:t>
            </a:r>
          </a:p>
          <a:p>
            <a:r>
              <a:rPr lang="en-US" dirty="0" smtClean="0"/>
              <a:t>Social IT</a:t>
            </a:r>
            <a:endParaRPr lang="en-US" dirty="0"/>
          </a:p>
          <a:p>
            <a:endParaRPr lang="en-US" dirty="0"/>
          </a:p>
          <a:p>
            <a:r>
              <a:rPr lang="en-US" dirty="0" smtClean="0"/>
              <a:t>I will lay base for next generation BI and the technology being used at the bleeding edge to make sense of big data.</a:t>
            </a:r>
          </a:p>
          <a:p>
            <a:pPr lvl="1"/>
            <a:endParaRPr lang="en-US" dirty="0" smtClean="0"/>
          </a:p>
          <a:p>
            <a:pPr lvl="1"/>
            <a:r>
              <a:rPr lang="en-US" dirty="0" smtClean="0"/>
              <a:t>“Business Intelligence 2.0”</a:t>
            </a:r>
          </a:p>
          <a:p>
            <a:pPr lvl="1"/>
            <a:endParaRPr lang="en-US" dirty="0" smtClean="0"/>
          </a:p>
          <a:p>
            <a:pPr lvl="1"/>
            <a:r>
              <a:rPr lang="en-US" dirty="0" smtClean="0"/>
              <a:t>Graph databases</a:t>
            </a:r>
            <a:endParaRPr lang="en-US" dirty="0"/>
          </a:p>
          <a:p>
            <a:pPr lvl="1"/>
            <a:endParaRPr lang="en-US" dirty="0" smtClean="0"/>
          </a:p>
          <a:p>
            <a:pPr lvl="1"/>
            <a:r>
              <a:rPr lang="en-US" dirty="0" smtClean="0"/>
              <a:t>Semantic-aware analytics</a:t>
            </a:r>
            <a:endParaRPr lang="en-US" dirty="0"/>
          </a:p>
        </p:txBody>
      </p:sp>
    </p:spTree>
    <p:extLst>
      <p:ext uri="{BB962C8B-B14F-4D97-AF65-F5344CB8AC3E}">
        <p14:creationId xmlns:p14="http://schemas.microsoft.com/office/powerpoint/2010/main" val="10309578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Web 3.0</a:t>
            </a:r>
            <a:endParaRPr lang="en-US" dirty="0"/>
          </a:p>
        </p:txBody>
      </p:sp>
      <p:pic>
        <p:nvPicPr>
          <p:cNvPr id="6" name="Picture 5"/>
          <p:cNvPicPr>
            <a:picLocks noChangeAspect="1"/>
          </p:cNvPicPr>
          <p:nvPr/>
        </p:nvPicPr>
        <p:blipFill>
          <a:blip r:embed="rId3"/>
          <a:stretch>
            <a:fillRect/>
          </a:stretch>
        </p:blipFill>
        <p:spPr>
          <a:xfrm>
            <a:off x="1389500" y="1355344"/>
            <a:ext cx="6365000" cy="5173472"/>
          </a:xfrm>
          <a:prstGeom prst="rect">
            <a:avLst/>
          </a:prstGeom>
        </p:spPr>
      </p:pic>
    </p:spTree>
    <p:extLst>
      <p:ext uri="{BB962C8B-B14F-4D97-AF65-F5344CB8AC3E}">
        <p14:creationId xmlns:p14="http://schemas.microsoft.com/office/powerpoint/2010/main" val="18338284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Web 3.0- Semantic</a:t>
            </a:r>
            <a:endParaRPr lang="en-US" dirty="0"/>
          </a:p>
        </p:txBody>
      </p:sp>
      <p:sp>
        <p:nvSpPr>
          <p:cNvPr id="3" name="Content Placeholder 2"/>
          <p:cNvSpPr>
            <a:spLocks noGrp="1"/>
          </p:cNvSpPr>
          <p:nvPr>
            <p:ph idx="1"/>
          </p:nvPr>
        </p:nvSpPr>
        <p:spPr/>
        <p:txBody>
          <a:bodyPr>
            <a:normAutofit fontScale="92500"/>
          </a:bodyPr>
          <a:lstStyle/>
          <a:p>
            <a:r>
              <a:rPr lang="en-US" dirty="0" smtClean="0"/>
              <a:t>To help deal with this lack of meaning from links, the World Wide Web Consortium (W3C) has been working to develop a suite technologies to encode semantics.</a:t>
            </a:r>
          </a:p>
          <a:p>
            <a:r>
              <a:rPr lang="en-US" dirty="0" smtClean="0"/>
              <a:t>They are referred to as Web 3.0- “The Semantic Web.”</a:t>
            </a:r>
          </a:p>
          <a:p>
            <a:r>
              <a:rPr lang="en-US" dirty="0" smtClean="0"/>
              <a:t>These technologies are built on the W3C’s previous standards– the Web 1.0 and Web 2.0 standards.</a:t>
            </a:r>
          </a:p>
          <a:p>
            <a:r>
              <a:rPr lang="en-US" dirty="0" smtClean="0"/>
              <a:t>They are:</a:t>
            </a:r>
          </a:p>
          <a:p>
            <a:pPr lvl="1"/>
            <a:r>
              <a:rPr lang="en-US" b="1" dirty="0" smtClean="0"/>
              <a:t>RDF:</a:t>
            </a:r>
            <a:r>
              <a:rPr lang="en-US" dirty="0" smtClean="0"/>
              <a:t> Resource Description Framework</a:t>
            </a:r>
            <a:endParaRPr lang="en-US" b="1" dirty="0" smtClean="0"/>
          </a:p>
          <a:p>
            <a:pPr lvl="1"/>
            <a:r>
              <a:rPr lang="en-US" b="1" dirty="0" smtClean="0"/>
              <a:t>SPARQL:</a:t>
            </a:r>
            <a:r>
              <a:rPr lang="en-US" dirty="0" smtClean="0"/>
              <a:t> RDF Query Language</a:t>
            </a:r>
          </a:p>
          <a:p>
            <a:pPr lvl="1"/>
            <a:r>
              <a:rPr lang="en-US" b="1" dirty="0"/>
              <a:t>OWL:</a:t>
            </a:r>
            <a:r>
              <a:rPr lang="en-US" dirty="0"/>
              <a:t> Web Ontology </a:t>
            </a:r>
            <a:r>
              <a:rPr lang="en-US" dirty="0" smtClean="0"/>
              <a:t>Language</a:t>
            </a:r>
            <a:endParaRPr lang="en-US" b="1" dirty="0"/>
          </a:p>
        </p:txBody>
      </p:sp>
    </p:spTree>
    <p:extLst>
      <p:ext uri="{BB962C8B-B14F-4D97-AF65-F5344CB8AC3E}">
        <p14:creationId xmlns:p14="http://schemas.microsoft.com/office/powerpoint/2010/main" val="5589906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3.0: RDF</a:t>
            </a:r>
            <a:endParaRPr lang="en-US" dirty="0"/>
          </a:p>
        </p:txBody>
      </p:sp>
      <p:sp>
        <p:nvSpPr>
          <p:cNvPr id="3" name="Content Placeholder 2"/>
          <p:cNvSpPr>
            <a:spLocks noGrp="1"/>
          </p:cNvSpPr>
          <p:nvPr>
            <p:ph idx="1"/>
          </p:nvPr>
        </p:nvSpPr>
        <p:spPr/>
        <p:txBody>
          <a:bodyPr>
            <a:normAutofit lnSpcReduction="10000"/>
          </a:bodyPr>
          <a:lstStyle/>
          <a:p>
            <a:r>
              <a:rPr lang="en-US" dirty="0" smtClean="0"/>
              <a:t>Resource Description Framework (RDF)</a:t>
            </a:r>
          </a:p>
          <a:p>
            <a:pPr lvl="1"/>
            <a:r>
              <a:rPr lang="en-US" dirty="0"/>
              <a:t>See: </a:t>
            </a:r>
            <a:r>
              <a:rPr lang="en-US" dirty="0">
                <a:hlinkClick r:id="rId3"/>
              </a:rPr>
              <a:t>https://</a:t>
            </a:r>
            <a:r>
              <a:rPr lang="en-US" dirty="0" smtClean="0">
                <a:hlinkClick r:id="rId3"/>
              </a:rPr>
              <a:t>www.w3.org/standards/techs/rdf</a:t>
            </a:r>
            <a:endParaRPr lang="en-US" dirty="0" smtClean="0"/>
          </a:p>
          <a:p>
            <a:pPr lvl="1"/>
            <a:r>
              <a:rPr lang="en-US" dirty="0" smtClean="0"/>
              <a:t>RDF is a family of specifications that simplify building graphs made of triples (Subject, Predicate, Object).</a:t>
            </a:r>
          </a:p>
          <a:p>
            <a:pPr lvl="1"/>
            <a:endParaRPr lang="en-US" dirty="0"/>
          </a:p>
          <a:p>
            <a:pPr lvl="1"/>
            <a:endParaRPr lang="en-US" dirty="0" smtClean="0"/>
          </a:p>
          <a:p>
            <a:pPr lvl="1"/>
            <a:endParaRPr lang="en-US" dirty="0"/>
          </a:p>
          <a:p>
            <a:pPr lvl="1"/>
            <a:endParaRPr lang="en-US" dirty="0" smtClean="0"/>
          </a:p>
          <a:p>
            <a:pPr lvl="1"/>
            <a:endParaRPr lang="en-US" dirty="0" smtClean="0"/>
          </a:p>
          <a:p>
            <a:pPr lvl="1"/>
            <a:r>
              <a:rPr lang="en-US" dirty="0" smtClean="0"/>
              <a:t>It allows large Graph Databases to be built storing more than simple links. They store meaning and interrelations (semantics) in a way that computers can process them.</a:t>
            </a:r>
          </a:p>
        </p:txBody>
      </p:sp>
      <p:pic>
        <p:nvPicPr>
          <p:cNvPr id="5" name="Picture 4"/>
          <p:cNvPicPr>
            <a:picLocks noChangeAspect="1"/>
          </p:cNvPicPr>
          <p:nvPr/>
        </p:nvPicPr>
        <p:blipFill>
          <a:blip r:embed="rId4"/>
          <a:stretch>
            <a:fillRect/>
          </a:stretch>
        </p:blipFill>
        <p:spPr>
          <a:xfrm>
            <a:off x="2482850" y="3740944"/>
            <a:ext cx="4178300" cy="520700"/>
          </a:xfrm>
          <a:prstGeom prst="rect">
            <a:avLst/>
          </a:prstGeom>
        </p:spPr>
      </p:pic>
      <p:sp>
        <p:nvSpPr>
          <p:cNvPr id="6" name="TextBox 5"/>
          <p:cNvSpPr txBox="1"/>
          <p:nvPr/>
        </p:nvSpPr>
        <p:spPr>
          <a:xfrm>
            <a:off x="2286000" y="4193350"/>
            <a:ext cx="4773168" cy="523220"/>
          </a:xfrm>
          <a:prstGeom prst="rect">
            <a:avLst/>
          </a:prstGeom>
          <a:noFill/>
        </p:spPr>
        <p:txBody>
          <a:bodyPr wrap="square" rtlCol="0">
            <a:spAutoFit/>
          </a:bodyPr>
          <a:lstStyle/>
          <a:p>
            <a:r>
              <a:rPr lang="en-US" sz="1400" dirty="0" smtClean="0"/>
              <a:t>From:</a:t>
            </a:r>
          </a:p>
          <a:p>
            <a:r>
              <a:rPr lang="en-US" sz="1400" dirty="0" smtClean="0">
                <a:hlinkClick r:id="rId5"/>
              </a:rPr>
              <a:t>https://www.w3.org/TR/2014/REC-rdf11-concepts-20140225</a:t>
            </a:r>
            <a:endParaRPr lang="en-US" sz="1400" dirty="0" smtClean="0"/>
          </a:p>
        </p:txBody>
      </p:sp>
    </p:spTree>
    <p:extLst>
      <p:ext uri="{BB962C8B-B14F-4D97-AF65-F5344CB8AC3E}">
        <p14:creationId xmlns:p14="http://schemas.microsoft.com/office/powerpoint/2010/main" val="18288181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3.0: RDF Example</a:t>
            </a:r>
            <a:endParaRPr lang="en-US" dirty="0"/>
          </a:p>
        </p:txBody>
      </p:sp>
      <p:sp>
        <p:nvSpPr>
          <p:cNvPr id="7" name="TextBox 6"/>
          <p:cNvSpPr txBox="1"/>
          <p:nvPr/>
        </p:nvSpPr>
        <p:spPr>
          <a:xfrm>
            <a:off x="3509010" y="6317554"/>
            <a:ext cx="4309110" cy="338554"/>
          </a:xfrm>
          <a:prstGeom prst="rect">
            <a:avLst/>
          </a:prstGeom>
          <a:noFill/>
        </p:spPr>
        <p:txBody>
          <a:bodyPr wrap="square" rtlCol="0">
            <a:spAutoFit/>
          </a:bodyPr>
          <a:lstStyle/>
          <a:p>
            <a:pPr algn="r"/>
            <a:r>
              <a:rPr lang="en-US" sz="1600" dirty="0"/>
              <a:t>From </a:t>
            </a:r>
            <a:r>
              <a:rPr lang="en-US" sz="1600" dirty="0">
                <a:hlinkClick r:id="rId3"/>
              </a:rPr>
              <a:t>https://</a:t>
            </a:r>
            <a:r>
              <a:rPr lang="en-US" sz="1600" dirty="0" smtClean="0">
                <a:hlinkClick r:id="rId3"/>
              </a:rPr>
              <a:t>en.wikipedia.org/wiki/RDF_Schema</a:t>
            </a:r>
            <a:endParaRPr lang="en-US" sz="1600" dirty="0" smtClean="0"/>
          </a:p>
        </p:txBody>
      </p:sp>
      <p:pic>
        <p:nvPicPr>
          <p:cNvPr id="11" name="Content Placeholder 10"/>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25880" y="1306641"/>
            <a:ext cx="6492240" cy="5010913"/>
          </a:xfrm>
        </p:spPr>
      </p:pic>
    </p:spTree>
    <p:extLst>
      <p:ext uri="{BB962C8B-B14F-4D97-AF65-F5344CB8AC3E}">
        <p14:creationId xmlns:p14="http://schemas.microsoft.com/office/powerpoint/2010/main" val="7452237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3.0: SPARQL</a:t>
            </a:r>
            <a:endParaRPr lang="en-US" dirty="0"/>
          </a:p>
        </p:txBody>
      </p:sp>
      <p:sp>
        <p:nvSpPr>
          <p:cNvPr id="3" name="Content Placeholder 2"/>
          <p:cNvSpPr>
            <a:spLocks noGrp="1"/>
          </p:cNvSpPr>
          <p:nvPr>
            <p:ph idx="1"/>
          </p:nvPr>
        </p:nvSpPr>
        <p:spPr/>
        <p:txBody>
          <a:bodyPr>
            <a:normAutofit/>
          </a:bodyPr>
          <a:lstStyle/>
          <a:p>
            <a:r>
              <a:rPr lang="en-US" dirty="0" smtClean="0"/>
              <a:t>RDF Query Language (SPARQL)</a:t>
            </a:r>
          </a:p>
          <a:p>
            <a:pPr lvl="1"/>
            <a:r>
              <a:rPr lang="en-US" dirty="0"/>
              <a:t>See: </a:t>
            </a:r>
            <a:r>
              <a:rPr lang="en-US" dirty="0">
                <a:hlinkClick r:id="rId3"/>
              </a:rPr>
              <a:t>https://www.w3.org/TR/rdf-sparql-query</a:t>
            </a:r>
            <a:r>
              <a:rPr lang="en-US" dirty="0" smtClean="0">
                <a:hlinkClick r:id="rId3"/>
              </a:rPr>
              <a:t>/</a:t>
            </a:r>
            <a:r>
              <a:rPr lang="en-US" dirty="0" smtClean="0"/>
              <a:t> </a:t>
            </a:r>
            <a:endParaRPr lang="en-US" dirty="0"/>
          </a:p>
          <a:p>
            <a:pPr lvl="1"/>
            <a:r>
              <a:rPr lang="en-US" dirty="0" smtClean="0"/>
              <a:t>SPARQL queries usually contain a set of triple patterns called a basic graph pattern.  They are like RDF (subject, predicate, object) where each parameter can be a variable.</a:t>
            </a:r>
          </a:p>
          <a:p>
            <a:pPr lvl="1"/>
            <a:r>
              <a:rPr lang="en-US" dirty="0" smtClean="0"/>
              <a:t>Example: </a:t>
            </a:r>
            <a:r>
              <a:rPr lang="en-US" dirty="0">
                <a:hlinkClick r:id="rId4"/>
              </a:rPr>
              <a:t>https://</a:t>
            </a:r>
            <a:r>
              <a:rPr lang="en-US" dirty="0" smtClean="0">
                <a:hlinkClick r:id="rId4"/>
              </a:rPr>
              <a:t>en.wikipedia.org/wiki/RDF_Schema</a:t>
            </a:r>
            <a:endParaRPr lang="en-US" dirty="0" smtClean="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042" y="4458399"/>
            <a:ext cx="5383535" cy="139376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8150" y="4769612"/>
            <a:ext cx="2997200" cy="1841500"/>
          </a:xfrm>
          <a:prstGeom prst="rect">
            <a:avLst/>
          </a:prstGeom>
        </p:spPr>
      </p:pic>
      <p:sp>
        <p:nvSpPr>
          <p:cNvPr id="8" name="Striped Right Arrow 7"/>
          <p:cNvSpPr/>
          <p:nvPr/>
        </p:nvSpPr>
        <p:spPr>
          <a:xfrm>
            <a:off x="4425696" y="5413248"/>
            <a:ext cx="1092454" cy="763715"/>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6634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3.0: OWL</a:t>
            </a:r>
            <a:endParaRPr lang="en-US" dirty="0"/>
          </a:p>
        </p:txBody>
      </p:sp>
      <p:sp>
        <p:nvSpPr>
          <p:cNvPr id="3" name="Content Placeholder 2"/>
          <p:cNvSpPr>
            <a:spLocks noGrp="1"/>
          </p:cNvSpPr>
          <p:nvPr>
            <p:ph idx="1"/>
          </p:nvPr>
        </p:nvSpPr>
        <p:spPr/>
        <p:txBody>
          <a:bodyPr>
            <a:normAutofit/>
          </a:bodyPr>
          <a:lstStyle/>
          <a:p>
            <a:r>
              <a:rPr lang="en-US" dirty="0" smtClean="0"/>
              <a:t>Web Ontology Language (OWL)</a:t>
            </a:r>
          </a:p>
          <a:p>
            <a:pPr lvl="1"/>
            <a:r>
              <a:rPr lang="en-US" dirty="0"/>
              <a:t>See: </a:t>
            </a:r>
            <a:r>
              <a:rPr lang="en-US" dirty="0">
                <a:hlinkClick r:id="rId3"/>
              </a:rPr>
              <a:t>https://</a:t>
            </a:r>
            <a:r>
              <a:rPr lang="en-US" dirty="0" smtClean="0">
                <a:hlinkClick r:id="rId3"/>
              </a:rPr>
              <a:t>www.w3.org/standards/techs/owl</a:t>
            </a:r>
            <a:endParaRPr lang="en-US" dirty="0" smtClean="0"/>
          </a:p>
          <a:p>
            <a:pPr lvl="1"/>
            <a:endParaRPr lang="en-US" dirty="0" smtClean="0"/>
          </a:p>
          <a:p>
            <a:pPr lvl="1"/>
            <a:r>
              <a:rPr lang="en-US" dirty="0" smtClean="0"/>
              <a:t>An ontology is ‘a set of concepts and categories in a subject area or domain that shows their properties and the relations between them.’</a:t>
            </a:r>
            <a:r>
              <a:rPr lang="en-US" dirty="0"/>
              <a:t> </a:t>
            </a:r>
            <a:r>
              <a:rPr lang="en-US" sz="1600" dirty="0"/>
              <a:t>[source: </a:t>
            </a:r>
            <a:r>
              <a:rPr lang="en-US" sz="1600" dirty="0" smtClean="0">
                <a:hlinkClick r:id="rId4"/>
              </a:rPr>
              <a:t>http</a:t>
            </a:r>
            <a:r>
              <a:rPr lang="en-US" sz="1600" dirty="0">
                <a:hlinkClick r:id="rId4"/>
              </a:rPr>
              <a:t>://www.oxforddictionaries.com/definition/english/ontology</a:t>
            </a:r>
            <a:r>
              <a:rPr lang="en-US" sz="1600" dirty="0" smtClean="0"/>
              <a:t>]</a:t>
            </a:r>
          </a:p>
        </p:txBody>
      </p:sp>
    </p:spTree>
    <p:extLst>
      <p:ext uri="{BB962C8B-B14F-4D97-AF65-F5344CB8AC3E}">
        <p14:creationId xmlns:p14="http://schemas.microsoft.com/office/powerpoint/2010/main" val="9988637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Semantic Analytics</a:t>
            </a:r>
            <a:r>
              <a:rPr lang="en-US" dirty="0" smtClean="0"/>
              <a:t/>
            </a:r>
            <a:br>
              <a:rPr lang="en-US" dirty="0" smtClean="0"/>
            </a:br>
            <a:r>
              <a:rPr lang="en-US" dirty="0" smtClean="0"/>
              <a:t>Business Uses</a:t>
            </a:r>
            <a:endParaRPr lang="en-US" dirty="0"/>
          </a:p>
        </p:txBody>
      </p:sp>
      <p:sp>
        <p:nvSpPr>
          <p:cNvPr id="5" name="Text Placeholder 4"/>
          <p:cNvSpPr>
            <a:spLocks noGrp="1"/>
          </p:cNvSpPr>
          <p:nvPr>
            <p:ph type="body" idx="1"/>
          </p:nvPr>
        </p:nvSpPr>
        <p:spPr/>
        <p:txBody>
          <a:bodyPr>
            <a:normAutofit/>
          </a:bodyPr>
          <a:lstStyle/>
          <a:p>
            <a:r>
              <a:rPr lang="en-US" dirty="0" smtClean="0"/>
              <a:t>This Semantic Web stuff looks really complicated, why should I care?</a:t>
            </a:r>
          </a:p>
          <a:p>
            <a:pPr algn="r"/>
            <a:r>
              <a:rPr lang="en-US" dirty="0"/>
              <a:t>Y</a:t>
            </a:r>
            <a:r>
              <a:rPr lang="en-US" dirty="0" smtClean="0"/>
              <a:t>ou can’t look at a billion sites, but your computers can.</a:t>
            </a:r>
            <a:endParaRPr lang="en-US" dirty="0"/>
          </a:p>
        </p:txBody>
      </p:sp>
    </p:spTree>
    <p:extLst>
      <p:ext uri="{BB962C8B-B14F-4D97-AF65-F5344CB8AC3E}">
        <p14:creationId xmlns:p14="http://schemas.microsoft.com/office/powerpoint/2010/main" val="4096884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Uses: Social Graph</a:t>
            </a:r>
            <a:endParaRPr lang="en-US" dirty="0"/>
          </a:p>
        </p:txBody>
      </p:sp>
      <p:sp>
        <p:nvSpPr>
          <p:cNvPr id="5" name="Content Placeholder 4"/>
          <p:cNvSpPr>
            <a:spLocks noGrp="1"/>
          </p:cNvSpPr>
          <p:nvPr>
            <p:ph idx="1"/>
          </p:nvPr>
        </p:nvSpPr>
        <p:spPr/>
        <p:txBody>
          <a:bodyPr>
            <a:normAutofit lnSpcReduction="10000"/>
          </a:bodyPr>
          <a:lstStyle/>
          <a:p>
            <a:r>
              <a:rPr lang="en-US" dirty="0" smtClean="0"/>
              <a:t>Extend the challenges of the the relatively flat World Wide Web to Social IT.</a:t>
            </a:r>
          </a:p>
          <a:p>
            <a:pPr lvl="1"/>
            <a:r>
              <a:rPr lang="en-US" dirty="0" smtClean="0"/>
              <a:t>What is the nature of your relationship with that person?</a:t>
            </a:r>
          </a:p>
          <a:p>
            <a:pPr lvl="1"/>
            <a:r>
              <a:rPr lang="en-US" dirty="0" smtClean="0"/>
              <a:t>What does your ‘Like’ or ’Retweet’ or ‘Repost’ mean?</a:t>
            </a:r>
          </a:p>
          <a:p>
            <a:pPr lvl="2"/>
            <a:r>
              <a:rPr lang="en-US" dirty="0" smtClean="0"/>
              <a:t>Do you agree?</a:t>
            </a:r>
          </a:p>
          <a:p>
            <a:pPr lvl="2"/>
            <a:r>
              <a:rPr lang="en-US" dirty="0" smtClean="0"/>
              <a:t>Do you disagree and want to share that disagreement with others?</a:t>
            </a:r>
          </a:p>
          <a:p>
            <a:pPr lvl="1"/>
            <a:r>
              <a:rPr lang="en-US" dirty="0" smtClean="0"/>
              <a:t>What are you interested in?</a:t>
            </a:r>
          </a:p>
          <a:p>
            <a:pPr lvl="2"/>
            <a:endParaRPr lang="en-US" dirty="0"/>
          </a:p>
          <a:p>
            <a:r>
              <a:rPr lang="en-US" dirty="0" smtClean="0"/>
              <a:t>With flat ‘links’ and ’likes’, valuable information is lost.</a:t>
            </a:r>
            <a:endParaRPr lang="en-US" dirty="0"/>
          </a:p>
        </p:txBody>
      </p:sp>
    </p:spTree>
    <p:extLst>
      <p:ext uri="{BB962C8B-B14F-4D97-AF65-F5344CB8AC3E}">
        <p14:creationId xmlns:p14="http://schemas.microsoft.com/office/powerpoint/2010/main" val="13899783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Social Graph</a:t>
            </a:r>
            <a:endParaRPr lang="en-US" dirty="0"/>
          </a:p>
        </p:txBody>
      </p:sp>
      <p:sp>
        <p:nvSpPr>
          <p:cNvPr id="3" name="Content Placeholder 2"/>
          <p:cNvSpPr>
            <a:spLocks noGrp="1"/>
          </p:cNvSpPr>
          <p:nvPr>
            <p:ph idx="1"/>
          </p:nvPr>
        </p:nvSpPr>
        <p:spPr/>
        <p:txBody>
          <a:bodyPr/>
          <a:lstStyle/>
          <a:p>
            <a:r>
              <a:rPr lang="en-US" dirty="0" smtClean="0"/>
              <a:t>Enter the Ontologies / RDF specs for different views of the Social Graph.</a:t>
            </a:r>
          </a:p>
          <a:p>
            <a:endParaRPr lang="en-US" dirty="0" smtClean="0"/>
          </a:p>
          <a:p>
            <a:pPr lvl="1"/>
            <a:r>
              <a:rPr lang="en-US" dirty="0" smtClean="0"/>
              <a:t>FOAF – Friend of </a:t>
            </a:r>
            <a:r>
              <a:rPr lang="en-US" dirty="0"/>
              <a:t>a Friend: </a:t>
            </a:r>
            <a:r>
              <a:rPr lang="en-US" dirty="0">
                <a:hlinkClick r:id="rId2"/>
              </a:rPr>
              <a:t>http://xmlns.com/foaf/spec</a:t>
            </a:r>
            <a:r>
              <a:rPr lang="en-US" dirty="0" smtClean="0">
                <a:hlinkClick r:id="rId2"/>
              </a:rPr>
              <a:t>/</a:t>
            </a:r>
            <a:endParaRPr lang="en-US" dirty="0"/>
          </a:p>
          <a:p>
            <a:pPr lvl="2"/>
            <a:r>
              <a:rPr lang="en-US" dirty="0" smtClean="0"/>
              <a:t>W3C’s early specification for describing relationships between people</a:t>
            </a:r>
          </a:p>
        </p:txBody>
      </p:sp>
      <p:pic>
        <p:nvPicPr>
          <p:cNvPr id="6" name="Picture 5"/>
          <p:cNvPicPr>
            <a:picLocks noChangeAspect="1"/>
          </p:cNvPicPr>
          <p:nvPr/>
        </p:nvPicPr>
        <p:blipFill>
          <a:blip r:embed="rId3"/>
          <a:stretch>
            <a:fillRect/>
          </a:stretch>
        </p:blipFill>
        <p:spPr>
          <a:xfrm>
            <a:off x="2651760" y="3767685"/>
            <a:ext cx="4370832" cy="3090315"/>
          </a:xfrm>
          <a:prstGeom prst="rect">
            <a:avLst/>
          </a:prstGeom>
        </p:spPr>
      </p:pic>
    </p:spTree>
    <p:extLst>
      <p:ext uri="{BB962C8B-B14F-4D97-AF65-F5344CB8AC3E}">
        <p14:creationId xmlns:p14="http://schemas.microsoft.com/office/powerpoint/2010/main" val="10025408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Social Graph</a:t>
            </a:r>
            <a:endParaRPr lang="en-US" dirty="0"/>
          </a:p>
        </p:txBody>
      </p:sp>
      <p:sp>
        <p:nvSpPr>
          <p:cNvPr id="3" name="Content Placeholder 2"/>
          <p:cNvSpPr>
            <a:spLocks noGrp="1"/>
          </p:cNvSpPr>
          <p:nvPr>
            <p:ph idx="1"/>
          </p:nvPr>
        </p:nvSpPr>
        <p:spPr/>
        <p:txBody>
          <a:bodyPr/>
          <a:lstStyle/>
          <a:p>
            <a:pPr marL="228600" lvl="1">
              <a:spcBef>
                <a:spcPts val="1000"/>
              </a:spcBef>
            </a:pPr>
            <a:r>
              <a:rPr lang="en-US" dirty="0"/>
              <a:t>SIOC -- Semantically-Interlinked Online Communities: </a:t>
            </a:r>
            <a:r>
              <a:rPr lang="en-US" dirty="0" smtClean="0">
                <a:hlinkClick r:id="rId2"/>
              </a:rPr>
              <a:t>https</a:t>
            </a:r>
            <a:r>
              <a:rPr lang="en-US" dirty="0">
                <a:hlinkClick r:id="rId2"/>
              </a:rPr>
              <a:t>://www.w3.org/Submission/sioc-spec</a:t>
            </a:r>
            <a:r>
              <a:rPr lang="en-US" dirty="0" smtClean="0">
                <a:hlinkClick r:id="rId2"/>
              </a:rPr>
              <a:t>/</a:t>
            </a:r>
            <a:endParaRPr lang="en-US" dirty="0" smtClean="0"/>
          </a:p>
          <a:p>
            <a:pPr marL="685800" lvl="2">
              <a:spcBef>
                <a:spcPts val="1000"/>
              </a:spcBef>
            </a:pPr>
            <a:r>
              <a:rPr lang="en-US" dirty="0" smtClean="0"/>
              <a:t>Developed by Science Foundation Ireland.</a:t>
            </a:r>
          </a:p>
          <a:p>
            <a:pPr marL="228600" lvl="1">
              <a:spcBef>
                <a:spcPts val="1000"/>
              </a:spcBef>
            </a:pPr>
            <a:endParaRPr lang="en-US" dirty="0"/>
          </a:p>
        </p:txBody>
      </p:sp>
      <p:pic>
        <p:nvPicPr>
          <p:cNvPr id="5" name="Picture 4"/>
          <p:cNvPicPr>
            <a:picLocks noChangeAspect="1"/>
          </p:cNvPicPr>
          <p:nvPr/>
        </p:nvPicPr>
        <p:blipFill>
          <a:blip r:embed="rId3"/>
          <a:stretch>
            <a:fillRect/>
          </a:stretch>
        </p:blipFill>
        <p:spPr>
          <a:xfrm>
            <a:off x="1347597" y="2979909"/>
            <a:ext cx="6924294" cy="3716038"/>
          </a:xfrm>
          <a:prstGeom prst="rect">
            <a:avLst/>
          </a:prstGeom>
        </p:spPr>
      </p:pic>
    </p:spTree>
    <p:extLst>
      <p:ext uri="{BB962C8B-B14F-4D97-AF65-F5344CB8AC3E}">
        <p14:creationId xmlns:p14="http://schemas.microsoft.com/office/powerpoint/2010/main" val="1823966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Outline: </a:t>
            </a:r>
            <a:r>
              <a:rPr lang="en-US" dirty="0" smtClean="0"/>
              <a:t>Class 11 – Guest Lecture</a:t>
            </a:r>
            <a:r>
              <a:rPr lang="en-US" b="1" dirty="0"/>
              <a:t/>
            </a:r>
            <a:br>
              <a:rPr lang="en-US" b="1" dirty="0"/>
            </a:br>
            <a:r>
              <a:rPr lang="en-US" sz="4000" dirty="0" smtClean="0"/>
              <a:t>“Social Graphs and Semantic Analytics” </a:t>
            </a:r>
            <a:endParaRPr lang="en-US" sz="4000" dirty="0"/>
          </a:p>
        </p:txBody>
      </p:sp>
      <p:sp>
        <p:nvSpPr>
          <p:cNvPr id="3" name="Content Placeholder 2"/>
          <p:cNvSpPr>
            <a:spLocks noGrp="1"/>
          </p:cNvSpPr>
          <p:nvPr>
            <p:ph idx="1"/>
          </p:nvPr>
        </p:nvSpPr>
        <p:spPr/>
        <p:txBody>
          <a:bodyPr numCol="2">
            <a:normAutofit/>
          </a:bodyPr>
          <a:lstStyle/>
          <a:p>
            <a:r>
              <a:rPr lang="en-US" dirty="0" smtClean="0"/>
              <a:t>Foundations</a:t>
            </a:r>
          </a:p>
          <a:p>
            <a:pPr lvl="1"/>
            <a:r>
              <a:rPr lang="en-US" dirty="0" smtClean="0"/>
              <a:t>Graph </a:t>
            </a:r>
            <a:r>
              <a:rPr lang="en-US" sz="1400" dirty="0" smtClean="0"/>
              <a:t>(mathematics)</a:t>
            </a:r>
          </a:p>
          <a:p>
            <a:pPr lvl="1"/>
            <a:r>
              <a:rPr lang="en-US" dirty="0" smtClean="0"/>
              <a:t>Semantics </a:t>
            </a:r>
            <a:r>
              <a:rPr lang="en-US" sz="1400" dirty="0" smtClean="0"/>
              <a:t>(linguistics)</a:t>
            </a:r>
          </a:p>
          <a:p>
            <a:r>
              <a:rPr lang="en-US" dirty="0" smtClean="0"/>
              <a:t>Infrastructure</a:t>
            </a:r>
          </a:p>
          <a:p>
            <a:pPr lvl="1"/>
            <a:r>
              <a:rPr lang="en-US" dirty="0" smtClean="0"/>
              <a:t>Web 2.0</a:t>
            </a:r>
          </a:p>
          <a:p>
            <a:pPr lvl="1"/>
            <a:r>
              <a:rPr lang="en-US" dirty="0" smtClean="0"/>
              <a:t>Web 3.0</a:t>
            </a:r>
          </a:p>
          <a:p>
            <a:r>
              <a:rPr lang="en-US" dirty="0" smtClean="0"/>
              <a:t>Business Uses</a:t>
            </a:r>
          </a:p>
          <a:p>
            <a:pPr lvl="1"/>
            <a:r>
              <a:rPr lang="en-US" dirty="0" smtClean="0"/>
              <a:t>Social Graph</a:t>
            </a:r>
          </a:p>
          <a:p>
            <a:pPr lvl="1"/>
            <a:r>
              <a:rPr lang="en-US" dirty="0" smtClean="0"/>
              <a:t>Financial Risk</a:t>
            </a:r>
          </a:p>
          <a:p>
            <a:pPr lvl="1"/>
            <a:r>
              <a:rPr lang="en-US" dirty="0" smtClean="0"/>
              <a:t>Meta-Analysis</a:t>
            </a:r>
          </a:p>
          <a:p>
            <a:r>
              <a:rPr lang="en-US" dirty="0" smtClean="0"/>
              <a:t>Managerial and Social Issues</a:t>
            </a:r>
          </a:p>
          <a:p>
            <a:pPr lvl="1"/>
            <a:r>
              <a:rPr lang="en-US" dirty="0" smtClean="0"/>
              <a:t>Profiling</a:t>
            </a:r>
          </a:p>
          <a:p>
            <a:pPr lvl="1"/>
            <a:r>
              <a:rPr lang="en-US" dirty="0" smtClean="0"/>
              <a:t>Information Leakage</a:t>
            </a:r>
          </a:p>
          <a:p>
            <a:pPr lvl="1"/>
            <a:r>
              <a:rPr lang="en-US" dirty="0" smtClean="0"/>
              <a:t>False Positives</a:t>
            </a:r>
          </a:p>
          <a:p>
            <a:endParaRPr lang="en-US" dirty="0" smtClean="0"/>
          </a:p>
          <a:p>
            <a:r>
              <a:rPr lang="en-US" dirty="0" smtClean="0"/>
              <a:t>Building</a:t>
            </a:r>
          </a:p>
          <a:p>
            <a:pPr lvl="1"/>
            <a:r>
              <a:rPr lang="en-US" dirty="0" smtClean="0"/>
              <a:t>Where would you start?</a:t>
            </a:r>
          </a:p>
        </p:txBody>
      </p:sp>
    </p:spTree>
    <p:extLst>
      <p:ext uri="{BB962C8B-B14F-4D97-AF65-F5344CB8AC3E}">
        <p14:creationId xmlns:p14="http://schemas.microsoft.com/office/powerpoint/2010/main" val="195892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Social Graph</a:t>
            </a:r>
            <a:endParaRPr lang="en-US" dirty="0"/>
          </a:p>
        </p:txBody>
      </p:sp>
      <p:sp>
        <p:nvSpPr>
          <p:cNvPr id="3" name="Content Placeholder 2"/>
          <p:cNvSpPr>
            <a:spLocks noGrp="1"/>
          </p:cNvSpPr>
          <p:nvPr>
            <p:ph idx="1"/>
          </p:nvPr>
        </p:nvSpPr>
        <p:spPr/>
        <p:txBody>
          <a:bodyPr/>
          <a:lstStyle/>
          <a:p>
            <a:r>
              <a:rPr lang="en-US" dirty="0" smtClean="0"/>
              <a:t>The Open </a:t>
            </a:r>
            <a:r>
              <a:rPr lang="en-US" dirty="0"/>
              <a:t>Graph </a:t>
            </a:r>
            <a:r>
              <a:rPr lang="en-US" dirty="0" smtClean="0"/>
              <a:t>Protocol</a:t>
            </a:r>
            <a:r>
              <a:rPr lang="en-US" dirty="0"/>
              <a:t>: </a:t>
            </a:r>
            <a:r>
              <a:rPr lang="en-US" dirty="0">
                <a:hlinkClick r:id="rId2"/>
              </a:rPr>
              <a:t>http://ogp.me</a:t>
            </a:r>
            <a:r>
              <a:rPr lang="en-US" dirty="0" smtClean="0">
                <a:hlinkClick r:id="rId2"/>
              </a:rPr>
              <a:t>/</a:t>
            </a:r>
            <a:endParaRPr lang="en-US" dirty="0" smtClean="0"/>
          </a:p>
          <a:p>
            <a:pPr lvl="1"/>
            <a:r>
              <a:rPr lang="en-US" dirty="0" smtClean="0"/>
              <a:t>Developed by Facebook with developer simplicity in mind.</a:t>
            </a:r>
          </a:p>
          <a:p>
            <a:pPr lvl="1"/>
            <a:r>
              <a:rPr lang="en-US" dirty="0" smtClean="0"/>
              <a:t>Implemented in </a:t>
            </a:r>
            <a:r>
              <a:rPr lang="en-US" dirty="0" err="1" smtClean="0"/>
              <a:t>RDFa</a:t>
            </a:r>
            <a:r>
              <a:rPr lang="en-US" dirty="0" smtClean="0"/>
              <a:t> allowing semantic context to be added quickly and easily to any web page.</a:t>
            </a:r>
          </a:p>
          <a:p>
            <a:pPr lvl="1"/>
            <a:endParaRPr lang="en-US" dirty="0"/>
          </a:p>
        </p:txBody>
      </p:sp>
      <p:pic>
        <p:nvPicPr>
          <p:cNvPr id="5" name="Picture 4"/>
          <p:cNvPicPr>
            <a:picLocks noChangeAspect="1"/>
          </p:cNvPicPr>
          <p:nvPr/>
        </p:nvPicPr>
        <p:blipFill>
          <a:blip r:embed="rId3"/>
          <a:stretch>
            <a:fillRect/>
          </a:stretch>
        </p:blipFill>
        <p:spPr>
          <a:xfrm>
            <a:off x="2801112" y="3572256"/>
            <a:ext cx="3541776" cy="3541776"/>
          </a:xfrm>
          <a:prstGeom prst="rect">
            <a:avLst/>
          </a:prstGeom>
        </p:spPr>
      </p:pic>
    </p:spTree>
    <p:extLst>
      <p:ext uri="{BB962C8B-B14F-4D97-AF65-F5344CB8AC3E}">
        <p14:creationId xmlns:p14="http://schemas.microsoft.com/office/powerpoint/2010/main" val="4363239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Social Graph</a:t>
            </a:r>
            <a:endParaRPr lang="en-US" dirty="0"/>
          </a:p>
        </p:txBody>
      </p:sp>
      <p:sp>
        <p:nvSpPr>
          <p:cNvPr id="3" name="Content Placeholder 2"/>
          <p:cNvSpPr>
            <a:spLocks noGrp="1"/>
          </p:cNvSpPr>
          <p:nvPr>
            <p:ph idx="1"/>
          </p:nvPr>
        </p:nvSpPr>
        <p:spPr/>
        <p:txBody>
          <a:bodyPr/>
          <a:lstStyle/>
          <a:p>
            <a:r>
              <a:rPr lang="en-US" dirty="0" smtClean="0"/>
              <a:t>FOAF, SIOC, and Open Graph all strive to add more context to the links in the graph.  The challenge with standards is there are many options.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17024"/>
            <a:ext cx="9144000" cy="3840976"/>
          </a:xfrm>
          <a:prstGeom prst="rect">
            <a:avLst/>
          </a:prstGeom>
        </p:spPr>
      </p:pic>
      <p:sp>
        <p:nvSpPr>
          <p:cNvPr id="5" name="TextBox 4"/>
          <p:cNvSpPr txBox="1"/>
          <p:nvPr/>
        </p:nvSpPr>
        <p:spPr>
          <a:xfrm>
            <a:off x="6217920" y="3163328"/>
            <a:ext cx="2926080" cy="400110"/>
          </a:xfrm>
          <a:prstGeom prst="rect">
            <a:avLst/>
          </a:prstGeom>
          <a:noFill/>
        </p:spPr>
        <p:txBody>
          <a:bodyPr wrap="square" rtlCol="0">
            <a:spAutoFit/>
          </a:bodyPr>
          <a:lstStyle/>
          <a:p>
            <a:r>
              <a:rPr lang="en-US" sz="1000" dirty="0"/>
              <a:t>Citation: </a:t>
            </a:r>
            <a:r>
              <a:rPr lang="en-US" sz="1000" dirty="0">
                <a:hlinkClick r:id="rId4"/>
              </a:rPr>
              <a:t>http://</a:t>
            </a:r>
            <a:r>
              <a:rPr lang="en-US" sz="1000" dirty="0" smtClean="0">
                <a:hlinkClick r:id="rId4"/>
              </a:rPr>
              <a:t>semantic-web-journal.org/sites/default/files/swj303_0.pdf</a:t>
            </a:r>
            <a:endParaRPr lang="en-US" sz="1000" dirty="0" smtClean="0"/>
          </a:p>
        </p:txBody>
      </p:sp>
    </p:spTree>
    <p:extLst>
      <p:ext uri="{BB962C8B-B14F-4D97-AF65-F5344CB8AC3E}">
        <p14:creationId xmlns:p14="http://schemas.microsoft.com/office/powerpoint/2010/main" val="1512053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Social Graph</a:t>
            </a:r>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err="1"/>
              <a:t>Erétéo</a:t>
            </a:r>
            <a:r>
              <a:rPr lang="en-US" dirty="0"/>
              <a:t>, Guillaume, et al. "Semantic social network </a:t>
            </a:r>
            <a:r>
              <a:rPr lang="en-US" dirty="0" smtClean="0"/>
              <a:t>analysis</a:t>
            </a:r>
            <a:r>
              <a:rPr lang="en-US" dirty="0"/>
              <a:t>." </a:t>
            </a:r>
            <a:r>
              <a:rPr lang="en-US" i="1" dirty="0" err="1"/>
              <a:t>arXiv</a:t>
            </a:r>
            <a:r>
              <a:rPr lang="en-US" i="1" dirty="0"/>
              <a:t> preprint arXiv:0904.3701</a:t>
            </a:r>
            <a:r>
              <a:rPr lang="en-US" dirty="0"/>
              <a:t> (2009</a:t>
            </a:r>
            <a:r>
              <a:rPr lang="en-US" dirty="0" smtClean="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650" y="2857499"/>
            <a:ext cx="6870700" cy="3454400"/>
          </a:xfrm>
          <a:prstGeom prst="rect">
            <a:avLst/>
          </a:prstGeom>
        </p:spPr>
      </p:pic>
    </p:spTree>
    <p:extLst>
      <p:ext uri="{BB962C8B-B14F-4D97-AF65-F5344CB8AC3E}">
        <p14:creationId xmlns:p14="http://schemas.microsoft.com/office/powerpoint/2010/main" val="6764553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Financial Risk</a:t>
            </a:r>
            <a:endParaRPr lang="en-US" dirty="0"/>
          </a:p>
        </p:txBody>
      </p:sp>
      <p:sp>
        <p:nvSpPr>
          <p:cNvPr id="3" name="Content Placeholder 2"/>
          <p:cNvSpPr>
            <a:spLocks noGrp="1"/>
          </p:cNvSpPr>
          <p:nvPr>
            <p:ph idx="1"/>
          </p:nvPr>
        </p:nvSpPr>
        <p:spPr/>
        <p:txBody>
          <a:bodyPr>
            <a:normAutofit/>
          </a:bodyPr>
          <a:lstStyle/>
          <a:p>
            <a:r>
              <a:rPr lang="en-US" dirty="0" smtClean="0"/>
              <a:t>EDM Council (</a:t>
            </a:r>
            <a:r>
              <a:rPr lang="en-US" dirty="0" smtClean="0">
                <a:hlinkClick r:id="rId2"/>
              </a:rPr>
              <a:t>http://edmcouncil.org</a:t>
            </a:r>
            <a:r>
              <a:rPr lang="en-US" dirty="0" smtClean="0"/>
              <a:t>)</a:t>
            </a:r>
          </a:p>
          <a:p>
            <a:pPr lvl="1"/>
            <a:r>
              <a:rPr lang="en-US" dirty="0" smtClean="0"/>
              <a:t>Produce the ‘Financial Industry Business Ontology (FIBO)’</a:t>
            </a:r>
          </a:p>
          <a:p>
            <a:pPr lvl="1"/>
            <a:r>
              <a:rPr lang="en-US" dirty="0" smtClean="0"/>
              <a:t>Focus on understanding different organizations credit positions. Became very active after the 2008 financial crisis.</a:t>
            </a:r>
          </a:p>
          <a:p>
            <a:pPr lvl="1"/>
            <a:r>
              <a:rPr lang="en-US" dirty="0" smtClean="0"/>
              <a:t>When it was not easy to unwind positions and understand what was exposed, the financial institutions realized they needed something better.</a:t>
            </a:r>
          </a:p>
          <a:p>
            <a:pPr lvl="1"/>
            <a:r>
              <a:rPr lang="en-US" dirty="0" smtClean="0"/>
              <a:t>Now building towards reporting to each other and regulators through </a:t>
            </a:r>
            <a:r>
              <a:rPr lang="en-US" dirty="0" smtClean="0"/>
              <a:t>and against </a:t>
            </a:r>
            <a:r>
              <a:rPr lang="en-US" dirty="0" smtClean="0"/>
              <a:t>the </a:t>
            </a:r>
            <a:r>
              <a:rPr lang="en-US" dirty="0" smtClean="0"/>
              <a:t>FIBO.</a:t>
            </a:r>
            <a:endParaRPr lang="en-US" dirty="0" smtClean="0"/>
          </a:p>
        </p:txBody>
      </p:sp>
      <p:pic>
        <p:nvPicPr>
          <p:cNvPr id="4" name="Picture 3"/>
          <p:cNvPicPr>
            <a:picLocks noChangeAspect="1"/>
          </p:cNvPicPr>
          <p:nvPr/>
        </p:nvPicPr>
        <p:blipFill>
          <a:blip r:embed="rId3"/>
          <a:stretch>
            <a:fillRect/>
          </a:stretch>
        </p:blipFill>
        <p:spPr>
          <a:xfrm>
            <a:off x="5266944" y="230190"/>
            <a:ext cx="3594193" cy="1371600"/>
          </a:xfrm>
          <a:prstGeom prst="rect">
            <a:avLst/>
          </a:prstGeom>
        </p:spPr>
      </p:pic>
      <p:sp>
        <p:nvSpPr>
          <p:cNvPr id="5" name="TextBox 4"/>
          <p:cNvSpPr txBox="1"/>
          <p:nvPr/>
        </p:nvSpPr>
        <p:spPr>
          <a:xfrm>
            <a:off x="-530352" y="6176963"/>
            <a:ext cx="5955030" cy="646331"/>
          </a:xfrm>
          <a:prstGeom prst="rect">
            <a:avLst/>
          </a:prstGeom>
          <a:noFill/>
        </p:spPr>
        <p:txBody>
          <a:bodyPr wrap="square" rtlCol="0">
            <a:spAutoFit/>
          </a:bodyPr>
          <a:lstStyle/>
          <a:p>
            <a:pPr algn="r"/>
            <a:r>
              <a:rPr lang="en-US" dirty="0"/>
              <a:t>See Semantic Repository @ </a:t>
            </a:r>
            <a:r>
              <a:rPr lang="en-US" dirty="0">
                <a:hlinkClick r:id="rId4"/>
              </a:rPr>
              <a:t>http://</a:t>
            </a:r>
            <a:r>
              <a:rPr lang="en-US" dirty="0" smtClean="0">
                <a:hlinkClick r:id="rId4"/>
              </a:rPr>
              <a:t>edmcouncil.org/semanticsrepository/index.html</a:t>
            </a:r>
            <a:endParaRPr lang="en-US" dirty="0" smtClean="0"/>
          </a:p>
        </p:txBody>
      </p:sp>
    </p:spTree>
    <p:extLst>
      <p:ext uri="{BB962C8B-B14F-4D97-AF65-F5344CB8AC3E}">
        <p14:creationId xmlns:p14="http://schemas.microsoft.com/office/powerpoint/2010/main" val="3579529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28650" y="365126"/>
            <a:ext cx="7886700" cy="1325563"/>
          </a:xfrm>
        </p:spPr>
        <p:txBody>
          <a:bodyPr/>
          <a:lstStyle/>
          <a:p>
            <a:r>
              <a:rPr lang="en-US" dirty="0" smtClean="0"/>
              <a:t>Uses: Financial Risk</a:t>
            </a:r>
            <a:endParaRPr lang="en-US" dirty="0"/>
          </a:p>
        </p:txBody>
      </p:sp>
      <p:pic>
        <p:nvPicPr>
          <p:cNvPr id="7" name="Picture 6"/>
          <p:cNvPicPr>
            <a:picLocks noChangeAspect="1"/>
          </p:cNvPicPr>
          <p:nvPr/>
        </p:nvPicPr>
        <p:blipFill>
          <a:blip r:embed="rId2"/>
          <a:stretch>
            <a:fillRect/>
          </a:stretch>
        </p:blipFill>
        <p:spPr>
          <a:xfrm>
            <a:off x="5266944" y="230190"/>
            <a:ext cx="3594193" cy="1371600"/>
          </a:xfrm>
          <a:prstGeom prst="rect">
            <a:avLst/>
          </a:prstGeom>
        </p:spPr>
      </p:pic>
      <p:pic>
        <p:nvPicPr>
          <p:cNvPr id="8" name="Picture 7"/>
          <p:cNvPicPr>
            <a:picLocks noChangeAspect="1"/>
          </p:cNvPicPr>
          <p:nvPr/>
        </p:nvPicPr>
        <p:blipFill>
          <a:blip r:embed="rId3"/>
          <a:stretch>
            <a:fillRect/>
          </a:stretch>
        </p:blipFill>
        <p:spPr>
          <a:xfrm>
            <a:off x="0" y="1524000"/>
            <a:ext cx="9144000" cy="5334000"/>
          </a:xfrm>
          <a:prstGeom prst="rect">
            <a:avLst/>
          </a:prstGeom>
        </p:spPr>
      </p:pic>
      <p:sp>
        <p:nvSpPr>
          <p:cNvPr id="5" name="TextBox 4"/>
          <p:cNvSpPr txBox="1"/>
          <p:nvPr/>
        </p:nvSpPr>
        <p:spPr>
          <a:xfrm>
            <a:off x="-530352" y="6176963"/>
            <a:ext cx="5955030" cy="646331"/>
          </a:xfrm>
          <a:prstGeom prst="rect">
            <a:avLst/>
          </a:prstGeom>
          <a:noFill/>
        </p:spPr>
        <p:txBody>
          <a:bodyPr wrap="square" rtlCol="0">
            <a:spAutoFit/>
          </a:bodyPr>
          <a:lstStyle/>
          <a:p>
            <a:pPr algn="r"/>
            <a:r>
              <a:rPr lang="en-US" dirty="0"/>
              <a:t>See Semantic Repository @ </a:t>
            </a:r>
            <a:r>
              <a:rPr lang="en-US" dirty="0">
                <a:hlinkClick r:id="rId4"/>
              </a:rPr>
              <a:t>http://</a:t>
            </a:r>
            <a:r>
              <a:rPr lang="en-US" dirty="0" smtClean="0">
                <a:hlinkClick r:id="rId4"/>
              </a:rPr>
              <a:t>edmcouncil.org/semanticsrepository/index.html</a:t>
            </a:r>
            <a:endParaRPr lang="en-US" dirty="0" smtClean="0"/>
          </a:p>
        </p:txBody>
      </p:sp>
    </p:spTree>
    <p:extLst>
      <p:ext uri="{BB962C8B-B14F-4D97-AF65-F5344CB8AC3E}">
        <p14:creationId xmlns:p14="http://schemas.microsoft.com/office/powerpoint/2010/main" val="7201224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Meta-Analysis</a:t>
            </a:r>
            <a:endParaRPr lang="en-US" dirty="0"/>
          </a:p>
        </p:txBody>
      </p:sp>
      <p:sp>
        <p:nvSpPr>
          <p:cNvPr id="3" name="Content Placeholder 2"/>
          <p:cNvSpPr>
            <a:spLocks noGrp="1"/>
          </p:cNvSpPr>
          <p:nvPr>
            <p:ph idx="1"/>
          </p:nvPr>
        </p:nvSpPr>
        <p:spPr/>
        <p:txBody>
          <a:bodyPr/>
          <a:lstStyle/>
          <a:p>
            <a:r>
              <a:rPr lang="en-US" dirty="0" err="1" smtClean="0"/>
              <a:t>OpenText</a:t>
            </a:r>
            <a:r>
              <a:rPr lang="en-US" dirty="0" smtClean="0"/>
              <a:t> Election Tracker 16</a:t>
            </a:r>
          </a:p>
          <a:p>
            <a:pPr lvl="1"/>
            <a:r>
              <a:rPr lang="en-US" dirty="0" smtClean="0"/>
              <a:t>Constrained Vocabulary and Ontology defined as Semantic Models.</a:t>
            </a:r>
          </a:p>
          <a:p>
            <a:pPr lvl="1"/>
            <a:r>
              <a:rPr lang="en-US" dirty="0" smtClean="0"/>
              <a:t>Natural Language Processing (NLP) scans news articles and does analysis to build a representation of what the candidates are saying / having said about them.</a:t>
            </a:r>
          </a:p>
          <a:p>
            <a:pPr lvl="1"/>
            <a:r>
              <a:rPr lang="en-US" dirty="0" smtClean="0"/>
              <a:t>See:</a:t>
            </a:r>
          </a:p>
          <a:p>
            <a:pPr lvl="2"/>
            <a:r>
              <a:rPr lang="en-US" dirty="0">
                <a:hlinkClick r:id="rId2"/>
              </a:rPr>
              <a:t>http://www.electiontracker.us</a:t>
            </a:r>
            <a:r>
              <a:rPr lang="en-US" dirty="0" smtClean="0">
                <a:hlinkClick r:id="rId2"/>
              </a:rPr>
              <a:t>/</a:t>
            </a:r>
            <a:endParaRPr lang="en-US" dirty="0" smtClean="0"/>
          </a:p>
        </p:txBody>
      </p:sp>
    </p:spTree>
    <p:extLst>
      <p:ext uri="{BB962C8B-B14F-4D97-AF65-F5344CB8AC3E}">
        <p14:creationId xmlns:p14="http://schemas.microsoft.com/office/powerpoint/2010/main" val="13992014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Meta-Analysis</a:t>
            </a:r>
            <a:endParaRPr lang="en-US" dirty="0"/>
          </a:p>
        </p:txBody>
      </p:sp>
      <p:sp>
        <p:nvSpPr>
          <p:cNvPr id="3" name="Content Placeholder 2"/>
          <p:cNvSpPr>
            <a:spLocks noGrp="1"/>
          </p:cNvSpPr>
          <p:nvPr>
            <p:ph idx="1"/>
          </p:nvPr>
        </p:nvSpPr>
        <p:spPr/>
        <p:txBody>
          <a:bodyPr/>
          <a:lstStyle/>
          <a:p>
            <a:r>
              <a:rPr lang="en-US" dirty="0" smtClean="0"/>
              <a:t>Drug Discovery / Pathway Exploration</a:t>
            </a:r>
          </a:p>
          <a:p>
            <a:pPr lvl="1"/>
            <a:r>
              <a:rPr lang="en-US" dirty="0"/>
              <a:t>Wild, D.J., Ding, Y., </a:t>
            </a:r>
            <a:r>
              <a:rPr lang="en-US" dirty="0" err="1"/>
              <a:t>Sheth</a:t>
            </a:r>
            <a:r>
              <a:rPr lang="en-US" dirty="0"/>
              <a:t>, A.P., Harland, L., Gifford, E.M., </a:t>
            </a:r>
            <a:r>
              <a:rPr lang="en-US" dirty="0" err="1"/>
              <a:t>Lajiness</a:t>
            </a:r>
            <a:r>
              <a:rPr lang="en-US" dirty="0"/>
              <a:t>, M.S. Systems Chemical Biology and the Semantic Web: what they mean for the future of drug discovery research, Drug Discovery Today, 2012, 17, 469-474</a:t>
            </a:r>
            <a:r>
              <a:rPr lang="en-US" dirty="0" smtClean="0"/>
              <a:t>.</a:t>
            </a:r>
          </a:p>
          <a:p>
            <a:pPr lvl="1"/>
            <a:endParaRPr lang="en-US" dirty="0" smtClean="0"/>
          </a:p>
        </p:txBody>
      </p:sp>
      <p:sp>
        <p:nvSpPr>
          <p:cNvPr id="6" name="TextBox 5"/>
          <p:cNvSpPr txBox="1"/>
          <p:nvPr/>
        </p:nvSpPr>
        <p:spPr>
          <a:xfrm>
            <a:off x="2624328" y="6176963"/>
            <a:ext cx="3895344" cy="369332"/>
          </a:xfrm>
          <a:prstGeom prst="rect">
            <a:avLst/>
          </a:prstGeom>
          <a:noFill/>
        </p:spPr>
        <p:txBody>
          <a:bodyPr wrap="square" rtlCol="0">
            <a:spAutoFit/>
          </a:bodyPr>
          <a:lstStyle/>
          <a:p>
            <a:pPr algn="ctr"/>
            <a:r>
              <a:rPr lang="en-US" dirty="0" smtClean="0">
                <a:hlinkClick r:id="rId3"/>
              </a:rPr>
              <a:t>http://chem2bio2rdf.org</a:t>
            </a:r>
            <a:endParaRPr lang="en-US" dirty="0" smtClean="0"/>
          </a:p>
        </p:txBody>
      </p:sp>
      <p:pic>
        <p:nvPicPr>
          <p:cNvPr id="7" name="Picture 6"/>
          <p:cNvPicPr>
            <a:picLocks noChangeAspect="1"/>
          </p:cNvPicPr>
          <p:nvPr/>
        </p:nvPicPr>
        <p:blipFill>
          <a:blip r:embed="rId4"/>
          <a:stretch>
            <a:fillRect/>
          </a:stretch>
        </p:blipFill>
        <p:spPr>
          <a:xfrm>
            <a:off x="3017647" y="3845434"/>
            <a:ext cx="3108705" cy="2331529"/>
          </a:xfrm>
          <a:prstGeom prst="rect">
            <a:avLst/>
          </a:prstGeom>
        </p:spPr>
      </p:pic>
    </p:spTree>
    <p:extLst>
      <p:ext uri="{BB962C8B-B14F-4D97-AF65-F5344CB8AC3E}">
        <p14:creationId xmlns:p14="http://schemas.microsoft.com/office/powerpoint/2010/main" val="13813121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Meta-Analysis</a:t>
            </a:r>
            <a:endParaRPr lang="en-US" dirty="0"/>
          </a:p>
        </p:txBody>
      </p:sp>
      <p:sp>
        <p:nvSpPr>
          <p:cNvPr id="3" name="Content Placeholder 2"/>
          <p:cNvSpPr>
            <a:spLocks noGrp="1"/>
          </p:cNvSpPr>
          <p:nvPr>
            <p:ph idx="1"/>
          </p:nvPr>
        </p:nvSpPr>
        <p:spPr/>
        <p:txBody>
          <a:bodyPr/>
          <a:lstStyle/>
          <a:p>
            <a:r>
              <a:rPr lang="en-US" dirty="0" smtClean="0"/>
              <a:t>Drug Discovery </a:t>
            </a:r>
            <a:r>
              <a:rPr lang="en-US" dirty="0" smtClean="0"/>
              <a:t>from Wild</a:t>
            </a:r>
            <a:r>
              <a:rPr lang="en-US" dirty="0"/>
              <a:t>, D.J., </a:t>
            </a:r>
            <a:r>
              <a:rPr lang="en-US" dirty="0" smtClean="0"/>
              <a:t>et al.</a:t>
            </a:r>
            <a:endParaRPr lang="en-US" dirty="0" smtClean="0"/>
          </a:p>
          <a:p>
            <a:pPr lvl="1"/>
            <a:endParaRPr lang="en-US"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 y="1262612"/>
            <a:ext cx="8924544" cy="5595388"/>
          </a:xfrm>
          <a:prstGeom prst="rect">
            <a:avLst/>
          </a:prstGeom>
        </p:spPr>
      </p:pic>
    </p:spTree>
    <p:extLst>
      <p:ext uri="{BB962C8B-B14F-4D97-AF65-F5344CB8AC3E}">
        <p14:creationId xmlns:p14="http://schemas.microsoft.com/office/powerpoint/2010/main" val="82440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Semantic Analytics</a:t>
            </a:r>
            <a:br>
              <a:rPr lang="en-US" b="1" dirty="0" smtClean="0"/>
            </a:br>
            <a:r>
              <a:rPr lang="en-US" dirty="0" smtClean="0"/>
              <a:t>Issues</a:t>
            </a:r>
            <a:endParaRPr lang="en-US" dirty="0"/>
          </a:p>
        </p:txBody>
      </p:sp>
      <p:sp>
        <p:nvSpPr>
          <p:cNvPr id="5" name="Text Placeholder 4"/>
          <p:cNvSpPr>
            <a:spLocks noGrp="1"/>
          </p:cNvSpPr>
          <p:nvPr>
            <p:ph type="body" idx="1"/>
          </p:nvPr>
        </p:nvSpPr>
        <p:spPr/>
        <p:txBody>
          <a:bodyPr>
            <a:normAutofit/>
          </a:bodyPr>
          <a:lstStyle/>
          <a:p>
            <a:r>
              <a:rPr lang="en-US" dirty="0" smtClean="0"/>
              <a:t>What are the managerial and social issues presented by Semantic Analytics?</a:t>
            </a:r>
            <a:endParaRPr lang="en-US" dirty="0"/>
          </a:p>
        </p:txBody>
      </p:sp>
    </p:spTree>
    <p:extLst>
      <p:ext uri="{BB962C8B-B14F-4D97-AF65-F5344CB8AC3E}">
        <p14:creationId xmlns:p14="http://schemas.microsoft.com/office/powerpoint/2010/main" val="17068587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Issues: Profiling </a:t>
            </a:r>
            <a:endParaRPr lang="en-US" dirty="0"/>
          </a:p>
        </p:txBody>
      </p:sp>
      <p:sp>
        <p:nvSpPr>
          <p:cNvPr id="5" name="Content Placeholder 4"/>
          <p:cNvSpPr>
            <a:spLocks noGrp="1"/>
          </p:cNvSpPr>
          <p:nvPr>
            <p:ph idx="1"/>
          </p:nvPr>
        </p:nvSpPr>
        <p:spPr/>
        <p:txBody>
          <a:bodyPr/>
          <a:lstStyle/>
          <a:p>
            <a:r>
              <a:rPr lang="en-US" b="1" dirty="0"/>
              <a:t>Facebook’s ad platform now guesses at your race based on your behavior</a:t>
            </a:r>
          </a:p>
          <a:p>
            <a:pPr lvl="1"/>
            <a:r>
              <a:rPr lang="en-US" dirty="0" smtClean="0"/>
              <a:t>The company profiles users so it can sell against your "ethnic affinity." </a:t>
            </a:r>
          </a:p>
          <a:p>
            <a:pPr lvl="1"/>
            <a:r>
              <a:rPr lang="en-US" dirty="0"/>
              <a:t>Source: </a:t>
            </a:r>
            <a:r>
              <a:rPr lang="en-US" dirty="0">
                <a:hlinkClick r:id="rId2"/>
              </a:rPr>
              <a:t>http://arstechnica.com/information-technology/2016/03/facebooks-ad-platform-now-guesses-at-your-race-based-on-your-behavior</a:t>
            </a:r>
            <a:r>
              <a:rPr lang="en-US" dirty="0" smtClean="0">
                <a:hlinkClick r:id="rId2"/>
              </a:rPr>
              <a:t>/</a:t>
            </a:r>
            <a:endParaRPr lang="en-US" dirty="0"/>
          </a:p>
          <a:p>
            <a:pPr lvl="1"/>
            <a:endParaRPr lang="en-US" dirty="0" smtClean="0"/>
          </a:p>
          <a:p>
            <a:r>
              <a:rPr lang="en-US" dirty="0" smtClean="0"/>
              <a:t>”ethnic affinity” is a relationship (predicate) that could be queried from a Social Graph using something like SPARQL.</a:t>
            </a:r>
            <a:endParaRPr lang="en-US" dirty="0"/>
          </a:p>
          <a:p>
            <a:endParaRPr lang="en-US" dirty="0"/>
          </a:p>
        </p:txBody>
      </p:sp>
    </p:spTree>
    <p:extLst>
      <p:ext uri="{BB962C8B-B14F-4D97-AF65-F5344CB8AC3E}">
        <p14:creationId xmlns:p14="http://schemas.microsoft.com/office/powerpoint/2010/main" val="18314974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Tim Berners-Lee: Director W3C</a:t>
            </a:r>
            <a:endParaRPr lang="en-US" dirty="0"/>
          </a:p>
        </p:txBody>
      </p:sp>
      <p:sp>
        <p:nvSpPr>
          <p:cNvPr id="5" name="Content Placeholder 4"/>
          <p:cNvSpPr>
            <a:spLocks noGrp="1"/>
          </p:cNvSpPr>
          <p:nvPr>
            <p:ph idx="1"/>
          </p:nvPr>
        </p:nvSpPr>
        <p:spPr/>
        <p:txBody>
          <a:bodyPr>
            <a:normAutofit fontScale="85000" lnSpcReduction="20000"/>
          </a:bodyPr>
          <a:lstStyle/>
          <a:p>
            <a:pPr marL="0" indent="0">
              <a:buNone/>
            </a:pPr>
            <a:r>
              <a:rPr lang="en-US" i="1" dirty="0" smtClean="0"/>
              <a:t>``To </a:t>
            </a:r>
            <a:r>
              <a:rPr lang="en-US" i="1" dirty="0"/>
              <a:t>a computer, the Web is a flat, boring world, devoid of meaning. This is a pity, as in fact documents on the Web describe real objects and imaginary concepts, and give particular relationships between them. For example, a document might describe a person. The title document to a house describes a house and also the ownership relation with a person. Adding semantics to the Web involves two things: allowing documents which have information in machine-readable forms, and allowing links to be created with relationship values. Only when we have this extra level of semantics will we be able to use computer power to help us exploit the information to a greater extent than our own reading</a:t>
            </a:r>
            <a:r>
              <a:rPr lang="en-US" i="1" dirty="0" smtClean="0"/>
              <a:t>.’’</a:t>
            </a:r>
            <a:r>
              <a:rPr lang="en-US" i="1" dirty="0"/>
              <a:t> </a:t>
            </a:r>
            <a:r>
              <a:rPr lang="en-US" dirty="0"/>
              <a:t>- Tim Berners-Lee "</a:t>
            </a:r>
            <a:r>
              <a:rPr lang="en-US" dirty="0">
                <a:hlinkClick r:id="rId2"/>
              </a:rPr>
              <a:t>W3 future directions</a:t>
            </a:r>
            <a:r>
              <a:rPr lang="en-US" dirty="0"/>
              <a:t>" keynote, 1st World Wide Web Conference Geneva, May </a:t>
            </a:r>
            <a:r>
              <a:rPr lang="en-US" dirty="0" smtClean="0"/>
              <a:t>1994</a:t>
            </a:r>
          </a:p>
          <a:p>
            <a:pPr marL="0" indent="0">
              <a:buNone/>
            </a:pPr>
            <a:r>
              <a:rPr lang="en-US" i="1" dirty="0" smtClean="0"/>
              <a:t>I </a:t>
            </a:r>
            <a:r>
              <a:rPr lang="en-US" i="1" dirty="0"/>
              <a:t>express my network in a FOAF file, and that is a start of the revolution.</a:t>
            </a:r>
            <a:r>
              <a:rPr lang="en-US" dirty="0"/>
              <a:t> - </a:t>
            </a:r>
            <a:r>
              <a:rPr lang="en-US" dirty="0" err="1"/>
              <a:t>TimBL</a:t>
            </a:r>
            <a:r>
              <a:rPr lang="en-US" dirty="0"/>
              <a:t> 2007, </a:t>
            </a:r>
            <a:r>
              <a:rPr lang="en-US" dirty="0">
                <a:hlinkClick r:id="rId3"/>
              </a:rPr>
              <a:t>Giant Global Graph</a:t>
            </a:r>
            <a:r>
              <a:rPr lang="en-US" dirty="0"/>
              <a:t> (</a:t>
            </a:r>
            <a:r>
              <a:rPr lang="en-US" dirty="0">
                <a:hlinkClick r:id="rId4"/>
              </a:rPr>
              <a:t>foaf</a:t>
            </a:r>
            <a:r>
              <a:rPr lang="en-US" dirty="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TextBox 5"/>
          <p:cNvSpPr txBox="1"/>
          <p:nvPr/>
        </p:nvSpPr>
        <p:spPr>
          <a:xfrm>
            <a:off x="4023360" y="6176963"/>
            <a:ext cx="4187952" cy="369332"/>
          </a:xfrm>
          <a:prstGeom prst="rect">
            <a:avLst/>
          </a:prstGeom>
          <a:noFill/>
        </p:spPr>
        <p:txBody>
          <a:bodyPr wrap="square" rtlCol="0">
            <a:spAutoFit/>
          </a:bodyPr>
          <a:lstStyle/>
          <a:p>
            <a:r>
              <a:rPr lang="en-US" dirty="0"/>
              <a:t>From </a:t>
            </a:r>
            <a:r>
              <a:rPr lang="en-US" dirty="0">
                <a:hlinkClick r:id="rId5"/>
              </a:rPr>
              <a:t>http://xmlns.com/foaf/spec</a:t>
            </a:r>
            <a:r>
              <a:rPr lang="en-US" dirty="0" smtClean="0">
                <a:hlinkClick r:id="rId5"/>
              </a:rPr>
              <a:t>/</a:t>
            </a:r>
            <a:endParaRPr lang="en-US" dirty="0" smtClean="0"/>
          </a:p>
        </p:txBody>
      </p:sp>
    </p:spTree>
    <p:extLst>
      <p:ext uri="{BB962C8B-B14F-4D97-AF65-F5344CB8AC3E}">
        <p14:creationId xmlns:p14="http://schemas.microsoft.com/office/powerpoint/2010/main" val="13072632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Information Leakage</a:t>
            </a:r>
            <a:endParaRPr lang="en-US" dirty="0"/>
          </a:p>
        </p:txBody>
      </p:sp>
      <p:sp>
        <p:nvSpPr>
          <p:cNvPr id="3" name="Content Placeholder 2"/>
          <p:cNvSpPr>
            <a:spLocks noGrp="1"/>
          </p:cNvSpPr>
          <p:nvPr>
            <p:ph idx="1"/>
          </p:nvPr>
        </p:nvSpPr>
        <p:spPr/>
        <p:txBody>
          <a:bodyPr>
            <a:normAutofit/>
          </a:bodyPr>
          <a:lstStyle/>
          <a:p>
            <a:r>
              <a:rPr lang="en-US" dirty="0" smtClean="0"/>
              <a:t>As an </a:t>
            </a:r>
            <a:r>
              <a:rPr lang="en-US" dirty="0" smtClean="0"/>
              <a:t>example: </a:t>
            </a:r>
            <a:r>
              <a:rPr lang="en-US" dirty="0" err="1" smtClean="0"/>
              <a:t>Palantir</a:t>
            </a:r>
            <a:r>
              <a:rPr lang="en-US" dirty="0" smtClean="0"/>
              <a:t> </a:t>
            </a:r>
            <a:r>
              <a:rPr lang="en-US" dirty="0"/>
              <a:t>- </a:t>
            </a:r>
            <a:r>
              <a:rPr lang="en-US" dirty="0">
                <a:hlinkClick r:id="rId2"/>
              </a:rPr>
              <a:t>https://www.palantir.com</a:t>
            </a:r>
            <a:r>
              <a:rPr lang="en-US" dirty="0" smtClean="0">
                <a:hlinkClick r:id="rId2"/>
              </a:rPr>
              <a:t>/</a:t>
            </a:r>
            <a:endParaRPr lang="en-US" dirty="0" smtClean="0"/>
          </a:p>
          <a:p>
            <a:pPr lvl="1"/>
            <a:r>
              <a:rPr lang="en-US" dirty="0" err="1" smtClean="0"/>
              <a:t>Palantir</a:t>
            </a:r>
            <a:r>
              <a:rPr lang="en-US" dirty="0" smtClean="0"/>
              <a:t> has a </a:t>
            </a:r>
            <a:r>
              <a:rPr lang="en-US" dirty="0" smtClean="0"/>
              <a:t>platform for matching and building semantic relationships between large volumes of information from a large numbers of sources.</a:t>
            </a:r>
          </a:p>
          <a:p>
            <a:pPr lvl="1"/>
            <a:r>
              <a:rPr lang="en-US" dirty="0" smtClean="0"/>
              <a:t>As more technology providers offer Semantic Web enabled platforms, more of your information will be able to be correlated without your knowledge.</a:t>
            </a:r>
          </a:p>
          <a:p>
            <a:pPr lvl="1"/>
            <a:r>
              <a:rPr lang="en-US" dirty="0" smtClean="0"/>
              <a:t>If you are attempting to be anonymous but disclose enough semantic relationships about yourself, you could be re-identified. </a:t>
            </a:r>
          </a:p>
          <a:p>
            <a:pPr marL="0" indent="0" algn="r">
              <a:buNone/>
            </a:pPr>
            <a:r>
              <a:rPr lang="en-US" sz="1400" dirty="0"/>
              <a:t>See: </a:t>
            </a:r>
            <a:r>
              <a:rPr lang="en-US" sz="1400" dirty="0">
                <a:hlinkClick r:id="rId3"/>
              </a:rPr>
              <a:t>https://www.palantir.com/2009/11/palantir-like-an-operating-system-for-data-analysis</a:t>
            </a:r>
            <a:r>
              <a:rPr lang="en-US" sz="1400" dirty="0" smtClean="0">
                <a:hlinkClick r:id="rId3"/>
              </a:rPr>
              <a:t>/</a:t>
            </a:r>
            <a:endParaRPr lang="en-US" sz="1400" dirty="0" smtClean="0"/>
          </a:p>
        </p:txBody>
      </p:sp>
    </p:spTree>
    <p:extLst>
      <p:ext uri="{BB962C8B-B14F-4D97-AF65-F5344CB8AC3E}">
        <p14:creationId xmlns:p14="http://schemas.microsoft.com/office/powerpoint/2010/main" val="20083825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False Positives</a:t>
            </a:r>
            <a:endParaRPr lang="en-US" dirty="0"/>
          </a:p>
        </p:txBody>
      </p:sp>
      <p:sp>
        <p:nvSpPr>
          <p:cNvPr id="3" name="Content Placeholder 2"/>
          <p:cNvSpPr>
            <a:spLocks noGrp="1"/>
          </p:cNvSpPr>
          <p:nvPr>
            <p:ph idx="1"/>
          </p:nvPr>
        </p:nvSpPr>
        <p:spPr/>
        <p:txBody>
          <a:bodyPr/>
          <a:lstStyle/>
          <a:p>
            <a:r>
              <a:rPr lang="en-US" dirty="0" smtClean="0"/>
              <a:t>Capturing complete ontologies is nearly impossible.  Trade-offs usually required.</a:t>
            </a:r>
          </a:p>
          <a:p>
            <a:pPr lvl="1"/>
            <a:r>
              <a:rPr lang="en-US" dirty="0" smtClean="0"/>
              <a:t>“Better is the enemy of good enough.”</a:t>
            </a:r>
          </a:p>
          <a:p>
            <a:r>
              <a:rPr lang="en-US" dirty="0" smtClean="0"/>
              <a:t>What does ‘Like’ mean to Facebook?</a:t>
            </a:r>
          </a:p>
          <a:p>
            <a:pPr lvl="1"/>
            <a:r>
              <a:rPr lang="en-US" dirty="0" smtClean="0"/>
              <a:t>If you ‘Like’ a story, are you liking the piece or the subject?</a:t>
            </a:r>
          </a:p>
          <a:p>
            <a:pPr lvl="1"/>
            <a:r>
              <a:rPr lang="en-US" dirty="0" smtClean="0"/>
              <a:t>Constant improvements required to keep from having False Positive ‘Likes.’</a:t>
            </a:r>
          </a:p>
          <a:p>
            <a:pPr lvl="1"/>
            <a:r>
              <a:rPr lang="en-US" dirty="0" smtClean="0"/>
              <a:t>Facebook making changes:</a:t>
            </a:r>
          </a:p>
          <a:p>
            <a:pPr lvl="2"/>
            <a:r>
              <a:rPr lang="en-US" dirty="0">
                <a:hlinkClick r:id="rId2"/>
              </a:rPr>
              <a:t>http://www.bloomberg.com/features/2016-facebook-reactions-chris-cox</a:t>
            </a:r>
            <a:r>
              <a:rPr lang="en-US" dirty="0" smtClean="0">
                <a:hlinkClick r:id="rId2"/>
              </a:rPr>
              <a:t>/</a:t>
            </a:r>
            <a:endParaRPr lang="en-US" dirty="0" smtClean="0"/>
          </a:p>
        </p:txBody>
      </p:sp>
    </p:spTree>
    <p:extLst>
      <p:ext uri="{BB962C8B-B14F-4D97-AF65-F5344CB8AC3E}">
        <p14:creationId xmlns:p14="http://schemas.microsoft.com/office/powerpoint/2010/main" val="8108013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Semantic Analytics</a:t>
            </a:r>
            <a:r>
              <a:rPr lang="en-US" dirty="0" smtClean="0"/>
              <a:t/>
            </a:r>
            <a:br>
              <a:rPr lang="en-US" dirty="0" smtClean="0"/>
            </a:br>
            <a:r>
              <a:rPr lang="en-US" dirty="0" smtClean="0"/>
              <a:t>Building</a:t>
            </a:r>
            <a:endParaRPr lang="en-US" dirty="0"/>
          </a:p>
        </p:txBody>
      </p:sp>
      <p:sp>
        <p:nvSpPr>
          <p:cNvPr id="5" name="Text Placeholder 4"/>
          <p:cNvSpPr>
            <a:spLocks noGrp="1"/>
          </p:cNvSpPr>
          <p:nvPr>
            <p:ph type="body" idx="1"/>
          </p:nvPr>
        </p:nvSpPr>
        <p:spPr/>
        <p:txBody>
          <a:bodyPr>
            <a:normAutofit/>
          </a:bodyPr>
          <a:lstStyle/>
          <a:p>
            <a:r>
              <a:rPr lang="en-US" dirty="0" smtClean="0"/>
              <a:t>Where would you start?</a:t>
            </a:r>
            <a:endParaRPr lang="en-US" dirty="0"/>
          </a:p>
        </p:txBody>
      </p:sp>
    </p:spTree>
    <p:extLst>
      <p:ext uri="{BB962C8B-B14F-4D97-AF65-F5344CB8AC3E}">
        <p14:creationId xmlns:p14="http://schemas.microsoft.com/office/powerpoint/2010/main" val="13185075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Where to start?</a:t>
            </a:r>
            <a:endParaRPr lang="en-US" dirty="0"/>
          </a:p>
        </p:txBody>
      </p:sp>
      <p:sp>
        <p:nvSpPr>
          <p:cNvPr id="5" name="Content Placeholder 4"/>
          <p:cNvSpPr>
            <a:spLocks noGrp="1"/>
          </p:cNvSpPr>
          <p:nvPr>
            <p:ph idx="1"/>
          </p:nvPr>
        </p:nvSpPr>
        <p:spPr/>
        <p:txBody>
          <a:bodyPr>
            <a:normAutofit/>
          </a:bodyPr>
          <a:lstStyle/>
          <a:p>
            <a:r>
              <a:rPr lang="en-US" dirty="0" smtClean="0"/>
              <a:t>Read W3C Specifications.</a:t>
            </a:r>
          </a:p>
          <a:p>
            <a:endParaRPr lang="en-US" dirty="0"/>
          </a:p>
          <a:p>
            <a:r>
              <a:rPr lang="en-US" dirty="0" smtClean="0"/>
              <a:t>Watch Tim Berners-Lee TED Talk:</a:t>
            </a:r>
          </a:p>
          <a:p>
            <a:pPr lvl="1"/>
            <a:r>
              <a:rPr lang="en-US" dirty="0">
                <a:hlinkClick r:id="rId2"/>
              </a:rPr>
              <a:t>https://</a:t>
            </a:r>
            <a:r>
              <a:rPr lang="en-US" dirty="0" smtClean="0">
                <a:hlinkClick r:id="rId2"/>
              </a:rPr>
              <a:t>www.ted.com/talks/tim_berners_lee_on_the_next_web?language=en</a:t>
            </a:r>
            <a:endParaRPr lang="en-US" dirty="0" smtClean="0"/>
          </a:p>
          <a:p>
            <a:endParaRPr lang="en-US" dirty="0" smtClean="0"/>
          </a:p>
          <a:p>
            <a:r>
              <a:rPr lang="en-US" dirty="0" smtClean="0"/>
              <a:t>Cambridge Semantics (company) offers some good materials to get started:</a:t>
            </a:r>
          </a:p>
          <a:p>
            <a:pPr lvl="1"/>
            <a:r>
              <a:rPr lang="en-US" dirty="0">
                <a:hlinkClick r:id="rId3"/>
              </a:rPr>
              <a:t>http://</a:t>
            </a:r>
            <a:r>
              <a:rPr lang="en-US" dirty="0" smtClean="0">
                <a:hlinkClick r:id="rId3"/>
              </a:rPr>
              <a:t>www.cambridgesemantics.com/semantic-university/about-semantic-university</a:t>
            </a:r>
            <a:endParaRPr lang="en-US" dirty="0"/>
          </a:p>
        </p:txBody>
      </p:sp>
    </p:spTree>
    <p:extLst>
      <p:ext uri="{BB962C8B-B14F-4D97-AF65-F5344CB8AC3E}">
        <p14:creationId xmlns:p14="http://schemas.microsoft.com/office/powerpoint/2010/main" val="12839558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786" y="2742566"/>
            <a:ext cx="7886700" cy="1325563"/>
          </a:xfrm>
        </p:spPr>
        <p:txBody>
          <a:bodyPr/>
          <a:lstStyle/>
          <a:p>
            <a:pPr algn="ctr"/>
            <a:r>
              <a:rPr lang="en-US" smtClean="0"/>
              <a:t>Questions?</a:t>
            </a:r>
            <a:endParaRPr lang="en-US" dirty="0"/>
          </a:p>
        </p:txBody>
      </p:sp>
    </p:spTree>
    <p:extLst>
      <p:ext uri="{BB962C8B-B14F-4D97-AF65-F5344CB8AC3E}">
        <p14:creationId xmlns:p14="http://schemas.microsoft.com/office/powerpoint/2010/main" val="19544193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Social Graphs and Semantic Analytics</a:t>
            </a:r>
            <a:endParaRPr lang="en-US" dirty="0"/>
          </a:p>
        </p:txBody>
      </p:sp>
      <p:sp>
        <p:nvSpPr>
          <p:cNvPr id="3" name="Subtitle 2"/>
          <p:cNvSpPr>
            <a:spLocks noGrp="1"/>
          </p:cNvSpPr>
          <p:nvPr>
            <p:ph type="subTitle" idx="1"/>
          </p:nvPr>
        </p:nvSpPr>
        <p:spPr/>
        <p:txBody>
          <a:bodyPr>
            <a:normAutofit lnSpcReduction="10000"/>
          </a:bodyPr>
          <a:lstStyle/>
          <a:p>
            <a:r>
              <a:rPr lang="en-US" dirty="0" smtClean="0"/>
              <a:t>Colin Bell &lt;</a:t>
            </a:r>
            <a:r>
              <a:rPr lang="en-US" dirty="0" err="1" smtClean="0"/>
              <a:t>colin.bell@uwaterloo.ca</a:t>
            </a:r>
            <a:r>
              <a:rPr lang="en-US" dirty="0" smtClean="0"/>
              <a:t>&gt;</a:t>
            </a:r>
          </a:p>
          <a:p>
            <a:r>
              <a:rPr lang="en-US" dirty="0" smtClean="0"/>
              <a:t>Director, Enterprise Architecture</a:t>
            </a:r>
          </a:p>
          <a:p>
            <a:r>
              <a:rPr lang="en-US" dirty="0" smtClean="0"/>
              <a:t>Information Systems and Technology (IST)</a:t>
            </a:r>
          </a:p>
          <a:p>
            <a:r>
              <a:rPr lang="en-US" dirty="0" smtClean="0"/>
              <a:t>University of Waterloo</a:t>
            </a:r>
          </a:p>
          <a:p>
            <a:endParaRPr lang="en-US" dirty="0"/>
          </a:p>
        </p:txBody>
      </p:sp>
      <p:sp>
        <p:nvSpPr>
          <p:cNvPr id="4" name="TextBox 3"/>
          <p:cNvSpPr txBox="1"/>
          <p:nvPr/>
        </p:nvSpPr>
        <p:spPr>
          <a:xfrm>
            <a:off x="1528175" y="5749447"/>
            <a:ext cx="6375748" cy="369332"/>
          </a:xfrm>
          <a:prstGeom prst="rect">
            <a:avLst/>
          </a:prstGeom>
          <a:noFill/>
          <a:ln>
            <a:solidFill>
              <a:schemeClr val="bg1">
                <a:lumMod val="85000"/>
              </a:schemeClr>
            </a:solidFill>
          </a:ln>
        </p:spPr>
        <p:txBody>
          <a:bodyPr wrap="square" rtlCol="0">
            <a:spAutoFit/>
          </a:bodyPr>
          <a:lstStyle/>
          <a:p>
            <a:pPr algn="ctr"/>
            <a:r>
              <a:rPr lang="en-US" dirty="0" smtClean="0">
                <a:solidFill>
                  <a:schemeClr val="accent6">
                    <a:lumMod val="50000"/>
                  </a:schemeClr>
                </a:solidFill>
                <a:effectLst/>
              </a:rPr>
              <a:t>Prepared guest lecture for Class 11 of W16 cs330.</a:t>
            </a:r>
            <a:endParaRPr lang="en-US" dirty="0">
              <a:solidFill>
                <a:schemeClr val="accent6">
                  <a:lumMod val="50000"/>
                </a:schemeClr>
              </a:solidFill>
              <a:effectLst/>
            </a:endParaRPr>
          </a:p>
        </p:txBody>
      </p:sp>
      <p:sp>
        <p:nvSpPr>
          <p:cNvPr id="5" name="Title 1"/>
          <p:cNvSpPr txBox="1">
            <a:spLocks/>
          </p:cNvSpPr>
          <p:nvPr/>
        </p:nvSpPr>
        <p:spPr>
          <a:xfrm>
            <a:off x="685800" y="824706"/>
            <a:ext cx="7886700" cy="1325563"/>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smtClean="0"/>
              <a:t>Thank you!</a:t>
            </a:r>
            <a:endParaRPr lang="en-US" sz="2400" dirty="0"/>
          </a:p>
        </p:txBody>
      </p:sp>
    </p:spTree>
    <p:extLst>
      <p:ext uri="{BB962C8B-B14F-4D97-AF65-F5344CB8AC3E}">
        <p14:creationId xmlns:p14="http://schemas.microsoft.com/office/powerpoint/2010/main" val="5360781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Foundations: Graph</a:t>
            </a:r>
            <a:endParaRPr lang="en-US" dirty="0"/>
          </a:p>
        </p:txBody>
      </p:sp>
      <p:sp>
        <p:nvSpPr>
          <p:cNvPr id="3" name="Content Placeholder 2"/>
          <p:cNvSpPr>
            <a:spLocks noGrp="1"/>
          </p:cNvSpPr>
          <p:nvPr>
            <p:ph idx="1"/>
          </p:nvPr>
        </p:nvSpPr>
        <p:spPr/>
        <p:txBody>
          <a:bodyPr numCol="2"/>
          <a:lstStyle/>
          <a:p>
            <a:pPr>
              <a:lnSpc>
                <a:spcPct val="100000"/>
              </a:lnSpc>
              <a:spcBef>
                <a:spcPts val="0"/>
              </a:spcBef>
            </a:pPr>
            <a:r>
              <a:rPr lang="en-US" dirty="0" smtClean="0"/>
              <a:t>Definition:</a:t>
            </a:r>
          </a:p>
          <a:p>
            <a:pPr lvl="1">
              <a:lnSpc>
                <a:spcPct val="100000"/>
              </a:lnSpc>
              <a:spcBef>
                <a:spcPts val="0"/>
              </a:spcBef>
            </a:pPr>
            <a:r>
              <a:rPr lang="en-US" dirty="0" smtClean="0"/>
              <a:t>Set </a:t>
            </a:r>
            <a:r>
              <a:rPr lang="en-US" b="1" dirty="0" smtClean="0"/>
              <a:t>V</a:t>
            </a:r>
            <a:r>
              <a:rPr lang="en-US" dirty="0" smtClean="0"/>
              <a:t> of vertices.</a:t>
            </a:r>
          </a:p>
          <a:p>
            <a:pPr lvl="1">
              <a:lnSpc>
                <a:spcPct val="100000"/>
              </a:lnSpc>
              <a:spcBef>
                <a:spcPts val="0"/>
              </a:spcBef>
            </a:pPr>
            <a:r>
              <a:rPr lang="en-US" dirty="0" smtClean="0"/>
              <a:t>Set</a:t>
            </a:r>
            <a:r>
              <a:rPr lang="en-US" b="1" dirty="0" smtClean="0"/>
              <a:t> E </a:t>
            </a:r>
            <a:r>
              <a:rPr lang="en-US" dirty="0" smtClean="0"/>
              <a:t>of unordered (edge) and ordered (arc) pairs of vertices.</a:t>
            </a:r>
          </a:p>
          <a:p>
            <a:pPr lvl="1">
              <a:lnSpc>
                <a:spcPct val="100000"/>
              </a:lnSpc>
              <a:spcBef>
                <a:spcPts val="0"/>
              </a:spcBef>
            </a:pPr>
            <a:r>
              <a:rPr lang="en-US" dirty="0" smtClean="0"/>
              <a:t>Denoted as G(V,E).</a:t>
            </a:r>
          </a:p>
          <a:p>
            <a:pPr>
              <a:lnSpc>
                <a:spcPct val="100000"/>
              </a:lnSpc>
              <a:spcBef>
                <a:spcPts val="0"/>
              </a:spcBef>
            </a:pPr>
            <a:r>
              <a:rPr lang="en-US" dirty="0" smtClean="0"/>
              <a:t>Types:</a:t>
            </a:r>
          </a:p>
          <a:p>
            <a:pPr lvl="1">
              <a:lnSpc>
                <a:spcPct val="100000"/>
              </a:lnSpc>
              <a:spcBef>
                <a:spcPts val="0"/>
              </a:spcBef>
            </a:pPr>
            <a:r>
              <a:rPr lang="en-US" dirty="0" smtClean="0"/>
              <a:t>Undirected Graph (</a:t>
            </a:r>
            <a:r>
              <a:rPr lang="en-US" dirty="0" err="1" smtClean="0"/>
              <a:t>G</a:t>
            </a:r>
            <a:r>
              <a:rPr lang="en-US" baseline="-25000" dirty="0" err="1" smtClean="0"/>
              <a:t>u</a:t>
            </a:r>
            <a:r>
              <a:rPr lang="en-US" dirty="0" smtClean="0"/>
              <a:t>)</a:t>
            </a:r>
          </a:p>
          <a:p>
            <a:pPr lvl="1">
              <a:lnSpc>
                <a:spcPct val="100000"/>
              </a:lnSpc>
              <a:spcBef>
                <a:spcPts val="0"/>
              </a:spcBef>
            </a:pPr>
            <a:r>
              <a:rPr lang="en-US" dirty="0" smtClean="0"/>
              <a:t>Directed Graph (</a:t>
            </a:r>
            <a:r>
              <a:rPr lang="en-US" dirty="0" err="1" smtClean="0"/>
              <a:t>G</a:t>
            </a:r>
            <a:r>
              <a:rPr lang="en-US" baseline="-25000" dirty="0" err="1" smtClean="0"/>
              <a:t>d</a:t>
            </a:r>
            <a:r>
              <a:rPr lang="en-US" dirty="0" smtClean="0"/>
              <a:t>)</a:t>
            </a:r>
          </a:p>
          <a:p>
            <a:pPr lvl="1">
              <a:lnSpc>
                <a:spcPct val="100000"/>
              </a:lnSpc>
              <a:spcBef>
                <a:spcPts val="0"/>
              </a:spcBef>
            </a:pPr>
            <a:r>
              <a:rPr lang="en-US" dirty="0" smtClean="0"/>
              <a:t>Mixed Graph (</a:t>
            </a:r>
            <a:r>
              <a:rPr lang="en-US" dirty="0" err="1" smtClean="0"/>
              <a:t>G</a:t>
            </a:r>
            <a:r>
              <a:rPr lang="en-US" baseline="-25000" dirty="0" err="1" smtClean="0"/>
              <a:t>x</a:t>
            </a:r>
            <a:r>
              <a:rPr lang="en-US" dirty="0" smtClean="0"/>
              <a:t>)</a:t>
            </a:r>
          </a:p>
          <a:p>
            <a:pPr lvl="1">
              <a:lnSpc>
                <a:spcPct val="100000"/>
              </a:lnSpc>
              <a:spcBef>
                <a:spcPts val="0"/>
              </a:spcBef>
            </a:pPr>
            <a:r>
              <a:rPr lang="en-US" dirty="0" err="1" smtClean="0"/>
              <a:t>Multigraph</a:t>
            </a:r>
            <a:r>
              <a:rPr lang="en-US" dirty="0" smtClean="0"/>
              <a:t> (G</a:t>
            </a:r>
            <a:r>
              <a:rPr lang="en-US" baseline="-25000" dirty="0" smtClean="0"/>
              <a:t>m</a:t>
            </a:r>
            <a:r>
              <a:rPr lang="en-US" dirty="0" smtClean="0"/>
              <a:t>)</a:t>
            </a:r>
          </a:p>
        </p:txBody>
      </p:sp>
      <p:sp>
        <p:nvSpPr>
          <p:cNvPr id="4" name="TextBox 3"/>
          <p:cNvSpPr txBox="1"/>
          <p:nvPr/>
        </p:nvSpPr>
        <p:spPr>
          <a:xfrm>
            <a:off x="5699342" y="6313118"/>
            <a:ext cx="2816008" cy="369332"/>
          </a:xfrm>
          <a:prstGeom prst="rect">
            <a:avLst/>
          </a:prstGeom>
          <a:noFill/>
        </p:spPr>
        <p:txBody>
          <a:bodyPr wrap="square" rtlCol="0">
            <a:spAutoFit/>
          </a:bodyPr>
          <a:lstStyle/>
          <a:p>
            <a:pPr algn="r"/>
            <a:r>
              <a:rPr lang="en-US" dirty="0">
                <a:hlinkClick r:id="rId2"/>
              </a:rPr>
              <a:t>http://</a:t>
            </a:r>
            <a:r>
              <a:rPr lang="en-US" dirty="0" smtClean="0">
                <a:hlinkClick r:id="rId2"/>
              </a:rPr>
              <a:t>bit.ly/1Ue3Jby</a:t>
            </a:r>
            <a:endParaRPr lang="en-US" dirty="0" smtClean="0"/>
          </a:p>
        </p:txBody>
      </p:sp>
      <p:sp>
        <p:nvSpPr>
          <p:cNvPr id="5" name="TextBox 4"/>
          <p:cNvSpPr txBox="1"/>
          <p:nvPr/>
        </p:nvSpPr>
        <p:spPr>
          <a:xfrm>
            <a:off x="628650" y="6313118"/>
            <a:ext cx="4983010" cy="369332"/>
          </a:xfrm>
          <a:prstGeom prst="rect">
            <a:avLst/>
          </a:prstGeom>
          <a:noFill/>
        </p:spPr>
        <p:txBody>
          <a:bodyPr wrap="square" rtlCol="0">
            <a:spAutoFit/>
          </a:bodyPr>
          <a:lstStyle/>
          <a:p>
            <a:r>
              <a:rPr lang="en-US" sz="900" dirty="0"/>
              <a:t>Graph. </a:t>
            </a:r>
            <a:r>
              <a:rPr lang="en-US" sz="900" i="1" dirty="0"/>
              <a:t>Encyclopedia of Mathematics.</a:t>
            </a:r>
            <a:r>
              <a:rPr lang="en-US" sz="900" dirty="0"/>
              <a:t> URL: </a:t>
            </a:r>
            <a:r>
              <a:rPr lang="en-US" sz="900" dirty="0">
                <a:hlinkClick r:id="rId3"/>
              </a:rPr>
              <a:t>http://</a:t>
            </a:r>
            <a:r>
              <a:rPr lang="en-US" sz="900" dirty="0" smtClean="0">
                <a:hlinkClick r:id="rId3"/>
              </a:rPr>
              <a:t>www.encyclopediaofmath.org/index.php?title=Graph&amp;oldid=37438</a:t>
            </a:r>
            <a:endParaRPr lang="en-US" sz="900" dirty="0" smtClean="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9785" y="4454899"/>
            <a:ext cx="2103750" cy="18000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2440" y="4452081"/>
            <a:ext cx="2103750" cy="18000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9785" y="2800808"/>
            <a:ext cx="2103750" cy="180000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2440" y="2800808"/>
            <a:ext cx="2103750" cy="1800000"/>
          </a:xfrm>
          <a:prstGeom prst="rect">
            <a:avLst/>
          </a:prstGeom>
        </p:spPr>
      </p:pic>
    </p:spTree>
    <p:extLst>
      <p:ext uri="{BB962C8B-B14F-4D97-AF65-F5344CB8AC3E}">
        <p14:creationId xmlns:p14="http://schemas.microsoft.com/office/powerpoint/2010/main" val="5863508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Foundations: Semantics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Definition: Semantics</a:t>
            </a:r>
          </a:p>
          <a:p>
            <a:pPr lvl="1"/>
            <a:r>
              <a:rPr lang="en-US" dirty="0"/>
              <a:t>The branch of linguistics and logic concerned with meaning</a:t>
            </a:r>
            <a:r>
              <a:rPr lang="en-US" dirty="0" smtClean="0"/>
              <a:t>. </a:t>
            </a:r>
            <a:r>
              <a:rPr lang="en-US" dirty="0"/>
              <a:t>There are a number of branches and </a:t>
            </a:r>
            <a:r>
              <a:rPr lang="en-US" dirty="0" smtClean="0"/>
              <a:t>sub branches </a:t>
            </a:r>
            <a:r>
              <a:rPr lang="en-US" dirty="0"/>
              <a:t>of semantics, </a:t>
            </a:r>
            <a:r>
              <a:rPr lang="en-US" dirty="0" smtClean="0"/>
              <a:t>including:</a:t>
            </a:r>
          </a:p>
          <a:p>
            <a:pPr lvl="2"/>
            <a:r>
              <a:rPr lang="en-US" b="1" dirty="0" smtClean="0"/>
              <a:t>formal </a:t>
            </a:r>
            <a:r>
              <a:rPr lang="en-US" b="1" dirty="0"/>
              <a:t>semantics</a:t>
            </a:r>
            <a:r>
              <a:rPr lang="en-US" dirty="0"/>
              <a:t>, which studies the logical aspects of meaning, such as sense, reference, implication, and logical </a:t>
            </a:r>
            <a:r>
              <a:rPr lang="en-US" dirty="0" smtClean="0"/>
              <a:t>form,</a:t>
            </a:r>
          </a:p>
          <a:p>
            <a:pPr lvl="2"/>
            <a:r>
              <a:rPr lang="en-US" b="1" dirty="0" smtClean="0"/>
              <a:t>lexical </a:t>
            </a:r>
            <a:r>
              <a:rPr lang="en-US" b="1" dirty="0"/>
              <a:t>semantics</a:t>
            </a:r>
            <a:r>
              <a:rPr lang="en-US" dirty="0"/>
              <a:t>, which studies word meanings and word relations, </a:t>
            </a:r>
            <a:r>
              <a:rPr lang="en-US" dirty="0" smtClean="0"/>
              <a:t>and;</a:t>
            </a:r>
          </a:p>
          <a:p>
            <a:pPr lvl="2"/>
            <a:r>
              <a:rPr lang="en-US" b="1" dirty="0" smtClean="0"/>
              <a:t>conceptual </a:t>
            </a:r>
            <a:r>
              <a:rPr lang="en-US" b="1" dirty="0"/>
              <a:t>semantics</a:t>
            </a:r>
            <a:r>
              <a:rPr lang="en-US" dirty="0"/>
              <a:t>, which studies the cognitive structure of meaning</a:t>
            </a:r>
            <a:r>
              <a:rPr lang="en-US" dirty="0" smtClean="0"/>
              <a:t>.</a:t>
            </a:r>
          </a:p>
          <a:p>
            <a:r>
              <a:rPr lang="en-US" dirty="0" smtClean="0"/>
              <a:t>We are interested in </a:t>
            </a:r>
            <a:r>
              <a:rPr lang="en-US" b="1" dirty="0" smtClean="0"/>
              <a:t>Computational Semantics</a:t>
            </a:r>
            <a:r>
              <a:rPr lang="en-US" dirty="0" smtClean="0"/>
              <a:t>, the study of how to automate the process of constructing and reasoning with </a:t>
            </a:r>
            <a:r>
              <a:rPr lang="en-US" dirty="0"/>
              <a:t>meaning </a:t>
            </a:r>
            <a:r>
              <a:rPr lang="en-US" dirty="0" smtClean="0"/>
              <a:t>representations </a:t>
            </a:r>
            <a:r>
              <a:rPr lang="en-US" sz="1100" dirty="0" smtClean="0"/>
              <a:t>[source</a:t>
            </a:r>
            <a:r>
              <a:rPr lang="en-US" sz="1100" dirty="0"/>
              <a:t>: </a:t>
            </a:r>
            <a:r>
              <a:rPr lang="en-US" sz="1100" dirty="0">
                <a:hlinkClick r:id="rId2"/>
              </a:rPr>
              <a:t>https://</a:t>
            </a:r>
            <a:r>
              <a:rPr lang="en-US" sz="1100" dirty="0" smtClean="0">
                <a:hlinkClick r:id="rId2"/>
              </a:rPr>
              <a:t>en.wikipedia.org/wiki/Computational_semantics</a:t>
            </a:r>
            <a:r>
              <a:rPr lang="en-US" sz="1100" dirty="0" smtClean="0"/>
              <a:t>]</a:t>
            </a:r>
            <a:endParaRPr lang="en-US" sz="1100" b="1" dirty="0"/>
          </a:p>
        </p:txBody>
      </p:sp>
      <p:sp>
        <p:nvSpPr>
          <p:cNvPr id="7" name="TextBox 6"/>
          <p:cNvSpPr txBox="1"/>
          <p:nvPr/>
        </p:nvSpPr>
        <p:spPr>
          <a:xfrm>
            <a:off x="5699342" y="6313118"/>
            <a:ext cx="2816008" cy="369332"/>
          </a:xfrm>
          <a:prstGeom prst="rect">
            <a:avLst/>
          </a:prstGeom>
          <a:noFill/>
        </p:spPr>
        <p:txBody>
          <a:bodyPr wrap="square" rtlCol="0">
            <a:spAutoFit/>
          </a:bodyPr>
          <a:lstStyle/>
          <a:p>
            <a:pPr algn="r"/>
            <a:r>
              <a:rPr lang="en-US" dirty="0">
                <a:hlinkClick r:id="rId3"/>
              </a:rPr>
              <a:t>http://</a:t>
            </a:r>
            <a:r>
              <a:rPr lang="en-US" dirty="0" smtClean="0">
                <a:hlinkClick r:id="rId3"/>
              </a:rPr>
              <a:t>bit.ly/1pYQ8bg</a:t>
            </a:r>
            <a:endParaRPr lang="en-US" dirty="0" smtClean="0"/>
          </a:p>
        </p:txBody>
      </p:sp>
      <p:sp>
        <p:nvSpPr>
          <p:cNvPr id="8" name="TextBox 7"/>
          <p:cNvSpPr txBox="1"/>
          <p:nvPr/>
        </p:nvSpPr>
        <p:spPr>
          <a:xfrm>
            <a:off x="628650" y="6313118"/>
            <a:ext cx="4983010" cy="369332"/>
          </a:xfrm>
          <a:prstGeom prst="rect">
            <a:avLst/>
          </a:prstGeom>
          <a:noFill/>
        </p:spPr>
        <p:txBody>
          <a:bodyPr wrap="square" rtlCol="0">
            <a:spAutoFit/>
          </a:bodyPr>
          <a:lstStyle/>
          <a:p>
            <a:r>
              <a:rPr lang="en-US" sz="900" dirty="0" smtClean="0"/>
              <a:t>Semantics. </a:t>
            </a:r>
            <a:r>
              <a:rPr lang="en-US" sz="900" i="1" dirty="0" smtClean="0"/>
              <a:t>Oxford Dictionary Online.</a:t>
            </a:r>
            <a:r>
              <a:rPr lang="en-US" sz="900" dirty="0" smtClean="0"/>
              <a:t> URL:</a:t>
            </a:r>
          </a:p>
          <a:p>
            <a:r>
              <a:rPr lang="en-US" sz="900" dirty="0">
                <a:hlinkClick r:id="rId4"/>
              </a:rPr>
              <a:t>http://</a:t>
            </a:r>
            <a:r>
              <a:rPr lang="en-US" sz="900" dirty="0" smtClean="0">
                <a:hlinkClick r:id="rId4"/>
              </a:rPr>
              <a:t>www.oxforddictionaries.com/us/definition/american_english/semantics</a:t>
            </a:r>
            <a:endParaRPr lang="en-US" sz="900" dirty="0" smtClean="0"/>
          </a:p>
        </p:txBody>
      </p:sp>
    </p:spTree>
    <p:extLst>
      <p:ext uri="{BB962C8B-B14F-4D97-AF65-F5344CB8AC3E}">
        <p14:creationId xmlns:p14="http://schemas.microsoft.com/office/powerpoint/2010/main" val="3629259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Foundations: Semantic Models</a:t>
            </a:r>
            <a:endParaRPr lang="en-US" dirty="0"/>
          </a:p>
        </p:txBody>
      </p:sp>
      <p:sp>
        <p:nvSpPr>
          <p:cNvPr id="3" name="Content Placeholder 2"/>
          <p:cNvSpPr>
            <a:spLocks noGrp="1"/>
          </p:cNvSpPr>
          <p:nvPr>
            <p:ph idx="1"/>
          </p:nvPr>
        </p:nvSpPr>
        <p:spPr/>
        <p:txBody>
          <a:bodyPr/>
          <a:lstStyle/>
          <a:p>
            <a:r>
              <a:rPr lang="en-US" dirty="0" smtClean="0"/>
              <a:t>We can combine the concepts of graphs and semantics to build what are called </a:t>
            </a:r>
            <a:r>
              <a:rPr lang="en-US" b="1" dirty="0" smtClean="0"/>
              <a:t>semantic models</a:t>
            </a:r>
            <a:r>
              <a:rPr lang="en-US" dirty="0" smtClean="0"/>
              <a:t>.</a:t>
            </a:r>
          </a:p>
          <a:p>
            <a:r>
              <a:rPr lang="en-US" dirty="0" smtClean="0"/>
              <a:t>Example:</a:t>
            </a:r>
            <a:endParaRPr lang="en-US" sz="1600" dirty="0" smtClean="0"/>
          </a:p>
        </p:txBody>
      </p:sp>
      <p:sp>
        <p:nvSpPr>
          <p:cNvPr id="4" name="TextBox 3"/>
          <p:cNvSpPr txBox="1"/>
          <p:nvPr/>
        </p:nvSpPr>
        <p:spPr>
          <a:xfrm>
            <a:off x="5010411" y="1290181"/>
            <a:ext cx="3732756" cy="369332"/>
          </a:xfrm>
          <a:prstGeom prst="rect">
            <a:avLst/>
          </a:prstGeom>
          <a:noFill/>
        </p:spPr>
        <p:txBody>
          <a:bodyPr wrap="square" rtlCol="0">
            <a:spAutoFit/>
          </a:bodyPr>
          <a:lstStyle/>
          <a:p>
            <a:r>
              <a:rPr lang="en-US" dirty="0" smtClean="0"/>
              <a:t>a.k.a. Semantic Networks</a:t>
            </a:r>
            <a:endParaRPr lang="en-US" dirty="0"/>
          </a:p>
        </p:txBody>
      </p:sp>
      <p:pic>
        <p:nvPicPr>
          <p:cNvPr id="6" name="Picture 5"/>
          <p:cNvPicPr>
            <a:picLocks noChangeAspect="1"/>
          </p:cNvPicPr>
          <p:nvPr/>
        </p:nvPicPr>
        <p:blipFill>
          <a:blip r:embed="rId2"/>
          <a:stretch>
            <a:fillRect/>
          </a:stretch>
        </p:blipFill>
        <p:spPr>
          <a:xfrm>
            <a:off x="2238418" y="2985543"/>
            <a:ext cx="4269677" cy="3665777"/>
          </a:xfrm>
          <a:prstGeom prst="rect">
            <a:avLst/>
          </a:prstGeom>
        </p:spPr>
      </p:pic>
    </p:spTree>
    <p:extLst>
      <p:ext uri="{BB962C8B-B14F-4D97-AF65-F5344CB8AC3E}">
        <p14:creationId xmlns:p14="http://schemas.microsoft.com/office/powerpoint/2010/main" val="16271280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NOTE</a:t>
            </a:r>
            <a:r>
              <a:rPr lang="en-US" dirty="0" smtClean="0"/>
              <a:t/>
            </a:r>
            <a:br>
              <a:rPr lang="en-US" dirty="0" smtClean="0"/>
            </a:br>
            <a:r>
              <a:rPr lang="en-US" dirty="0" smtClean="0"/>
              <a:t>Infrastructure</a:t>
            </a:r>
            <a:endParaRPr lang="en-US" dirty="0"/>
          </a:p>
        </p:txBody>
      </p:sp>
      <p:sp>
        <p:nvSpPr>
          <p:cNvPr id="5" name="Text Placeholder 4"/>
          <p:cNvSpPr>
            <a:spLocks noGrp="1"/>
          </p:cNvSpPr>
          <p:nvPr>
            <p:ph type="body" idx="1"/>
          </p:nvPr>
        </p:nvSpPr>
        <p:spPr/>
        <p:txBody>
          <a:bodyPr>
            <a:normAutofit lnSpcReduction="10000"/>
          </a:bodyPr>
          <a:lstStyle/>
          <a:p>
            <a:r>
              <a:rPr lang="en-US" dirty="0" smtClean="0"/>
              <a:t>This is a whirlwind tour of technologies. This is to give you a frame of reference not an exhaustive understanding.  Some of this may be review, some of it may be new.</a:t>
            </a:r>
          </a:p>
          <a:p>
            <a:r>
              <a:rPr lang="en-US" dirty="0" smtClean="0"/>
              <a:t>If you miss the details, do not fret.</a:t>
            </a:r>
            <a:endParaRPr lang="en-US" dirty="0"/>
          </a:p>
        </p:txBody>
      </p:sp>
    </p:spTree>
    <p:extLst>
      <p:ext uri="{BB962C8B-B14F-4D97-AF65-F5344CB8AC3E}">
        <p14:creationId xmlns:p14="http://schemas.microsoft.com/office/powerpoint/2010/main" val="13501039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3813</TotalTime>
  <Words>2830</Words>
  <Application>Microsoft Macintosh PowerPoint</Application>
  <PresentationFormat>Letter Paper (8.5x11 in)</PresentationFormat>
  <Paragraphs>389</Paragraphs>
  <Slides>55</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Andale Mono</vt:lpstr>
      <vt:lpstr>Calibri</vt:lpstr>
      <vt:lpstr>Calibri Light</vt:lpstr>
      <vt:lpstr>Courier</vt:lpstr>
      <vt:lpstr>Courier New</vt:lpstr>
      <vt:lpstr>Arial</vt:lpstr>
      <vt:lpstr>Office Theme</vt:lpstr>
      <vt:lpstr>Social Graphs and Semantic Analytics</vt:lpstr>
      <vt:lpstr>PowerPoint Presentation</vt:lpstr>
      <vt:lpstr>Foundations so far…</vt:lpstr>
      <vt:lpstr>Outline: Class 11 – Guest Lecture “Social Graphs and Semantic Analytics” </vt:lpstr>
      <vt:lpstr>Tim Berners-Lee: Director W3C</vt:lpstr>
      <vt:lpstr>Foundations: Graph</vt:lpstr>
      <vt:lpstr>Foundations: Semantics</vt:lpstr>
      <vt:lpstr>Foundations: Semantic Models</vt:lpstr>
      <vt:lpstr>NOTE Infrastructure</vt:lpstr>
      <vt:lpstr>Infrastructure: Web 2.0- Social</vt:lpstr>
      <vt:lpstr>Web 2.0: HTTP</vt:lpstr>
      <vt:lpstr>Web 2.0: HTTP</vt:lpstr>
      <vt:lpstr>Web 2.0: HTTP</vt:lpstr>
      <vt:lpstr>Web 2.0: URLs / URIs</vt:lpstr>
      <vt:lpstr>Web 2.0: HTML w/ (JS + CSS)</vt:lpstr>
      <vt:lpstr>Web 2.0: Example HTML</vt:lpstr>
      <vt:lpstr>Web 2.0: Example JavaScript</vt:lpstr>
      <vt:lpstr>Web 2.0: Example CSS</vt:lpstr>
      <vt:lpstr>Web 2.0: HTML Example</vt:lpstr>
      <vt:lpstr>Web 2.0: XML</vt:lpstr>
      <vt:lpstr>Web 2.0: XML Example</vt:lpstr>
      <vt:lpstr>Web 2.0: Web Services</vt:lpstr>
      <vt:lpstr>Web 2.0: SOAP</vt:lpstr>
      <vt:lpstr>Web 2.0: SOAP Example</vt:lpstr>
      <vt:lpstr>Web 2.0: RESTful JSON</vt:lpstr>
      <vt:lpstr>Web 2.0: RESTful JSON Example</vt:lpstr>
      <vt:lpstr>Web 2.0: WWW</vt:lpstr>
      <vt:lpstr>Motivation: Web 3.0</vt:lpstr>
      <vt:lpstr>Motivation: Web 3.0</vt:lpstr>
      <vt:lpstr>Motivation: Web 3.0</vt:lpstr>
      <vt:lpstr>Infrastructure: Web 3.0- Semantic</vt:lpstr>
      <vt:lpstr>Web 3.0: RDF</vt:lpstr>
      <vt:lpstr>Web 3.0: RDF Example</vt:lpstr>
      <vt:lpstr>Web 3.0: SPARQL</vt:lpstr>
      <vt:lpstr>Web 3.0: OWL</vt:lpstr>
      <vt:lpstr>Semantic Analytics Business Uses</vt:lpstr>
      <vt:lpstr>Uses: Social Graph</vt:lpstr>
      <vt:lpstr>Uses: Social Graph</vt:lpstr>
      <vt:lpstr>Uses: Social Graph</vt:lpstr>
      <vt:lpstr>Uses: Social Graph</vt:lpstr>
      <vt:lpstr>Uses: Social Graph</vt:lpstr>
      <vt:lpstr>Uses: Social Graph</vt:lpstr>
      <vt:lpstr>Uses: Financial Risk</vt:lpstr>
      <vt:lpstr>Uses: Financial Risk</vt:lpstr>
      <vt:lpstr>Uses: Meta-Analysis</vt:lpstr>
      <vt:lpstr>Uses: Meta-Analysis</vt:lpstr>
      <vt:lpstr>Uses: Meta-Analysis</vt:lpstr>
      <vt:lpstr>Semantic Analytics Issues</vt:lpstr>
      <vt:lpstr>Issues: Profiling </vt:lpstr>
      <vt:lpstr>Issues: Information Leakage</vt:lpstr>
      <vt:lpstr>Issues: False Positives</vt:lpstr>
      <vt:lpstr>Semantic Analytics Building</vt:lpstr>
      <vt:lpstr>Where to start?</vt:lpstr>
      <vt:lpstr>Questions?</vt:lpstr>
      <vt:lpstr>Social Graphs and Semantic Analytics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Graphs and Semantic Analysis</dc:title>
  <dc:creator>Colin Bell</dc:creator>
  <cp:lastModifiedBy>Colin Bell</cp:lastModifiedBy>
  <cp:revision>93</cp:revision>
  <dcterms:created xsi:type="dcterms:W3CDTF">2016-03-16T04:36:22Z</dcterms:created>
  <dcterms:modified xsi:type="dcterms:W3CDTF">2016-03-24T13:46:57Z</dcterms:modified>
</cp:coreProperties>
</file>